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4"/>
  </p:notesMasterIdLst>
  <p:handoutMasterIdLst>
    <p:handoutMasterId r:id="rId45"/>
  </p:handoutMasterIdLst>
  <p:sldIdLst>
    <p:sldId id="468" r:id="rId2"/>
    <p:sldId id="436" r:id="rId3"/>
    <p:sldId id="267" r:id="rId4"/>
    <p:sldId id="268" r:id="rId5"/>
    <p:sldId id="441" r:id="rId6"/>
    <p:sldId id="442" r:id="rId7"/>
    <p:sldId id="384" r:id="rId8"/>
    <p:sldId id="385" r:id="rId9"/>
    <p:sldId id="387" r:id="rId10"/>
    <p:sldId id="388" r:id="rId11"/>
    <p:sldId id="401" r:id="rId12"/>
    <p:sldId id="402" r:id="rId13"/>
    <p:sldId id="458" r:id="rId14"/>
    <p:sldId id="459" r:id="rId15"/>
    <p:sldId id="463" r:id="rId16"/>
    <p:sldId id="462" r:id="rId17"/>
    <p:sldId id="465" r:id="rId18"/>
    <p:sldId id="270" r:id="rId19"/>
    <p:sldId id="275" r:id="rId20"/>
    <p:sldId id="280" r:id="rId21"/>
    <p:sldId id="281" r:id="rId22"/>
    <p:sldId id="282" r:id="rId23"/>
    <p:sldId id="283" r:id="rId24"/>
    <p:sldId id="284" r:id="rId25"/>
    <p:sldId id="286" r:id="rId26"/>
    <p:sldId id="288" r:id="rId27"/>
    <p:sldId id="289" r:id="rId28"/>
    <p:sldId id="290" r:id="rId29"/>
    <p:sldId id="291" r:id="rId30"/>
    <p:sldId id="292" r:id="rId31"/>
    <p:sldId id="295" r:id="rId32"/>
    <p:sldId id="296" r:id="rId33"/>
    <p:sldId id="450" r:id="rId34"/>
    <p:sldId id="299" r:id="rId35"/>
    <p:sldId id="300" r:id="rId36"/>
    <p:sldId id="301" r:id="rId37"/>
    <p:sldId id="302" r:id="rId38"/>
    <p:sldId id="303" r:id="rId39"/>
    <p:sldId id="305" r:id="rId40"/>
    <p:sldId id="456" r:id="rId41"/>
    <p:sldId id="308" r:id="rId42"/>
    <p:sldId id="467"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6823" autoAdjust="0"/>
  </p:normalViewPr>
  <p:slideViewPr>
    <p:cSldViewPr>
      <p:cViewPr varScale="1">
        <p:scale>
          <a:sx n="106" d="100"/>
          <a:sy n="106" d="100"/>
        </p:scale>
        <p:origin x="15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notesViewPr>
    <p:cSldViewPr>
      <p:cViewPr varScale="1">
        <p:scale>
          <a:sx n="66" d="100"/>
          <a:sy n="66" d="100"/>
        </p:scale>
        <p:origin x="-20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2372" cy="4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6" tIns="46555" rIns="93106" bIns="46555" numCol="1" anchor="t" anchorCtr="0" compatLnSpc="1">
            <a:prstTxWarp prst="textNoShape">
              <a:avLst/>
            </a:prstTxWarp>
          </a:bodyPr>
          <a:lstStyle>
            <a:lvl1pPr defTabSz="930533" eaLnBrk="1" hangingPunct="1">
              <a:defRPr sz="1200">
                <a:latin typeface="Arial" charset="0"/>
              </a:defRPr>
            </a:lvl1pPr>
          </a:lstStyle>
          <a:p>
            <a:pPr>
              <a:defRPr/>
            </a:pPr>
            <a:endParaRPr lang="en-US"/>
          </a:p>
        </p:txBody>
      </p:sp>
      <p:sp>
        <p:nvSpPr>
          <p:cNvPr id="118787" name="Rectangle 3"/>
          <p:cNvSpPr>
            <a:spLocks noGrp="1" noChangeArrowheads="1"/>
          </p:cNvSpPr>
          <p:nvPr>
            <p:ph type="dt" sz="quarter" idx="1"/>
          </p:nvPr>
        </p:nvSpPr>
        <p:spPr bwMode="auto">
          <a:xfrm>
            <a:off x="3884066" y="0"/>
            <a:ext cx="2972372" cy="4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6" tIns="46555" rIns="93106" bIns="46555" numCol="1" anchor="t" anchorCtr="0" compatLnSpc="1">
            <a:prstTxWarp prst="textNoShape">
              <a:avLst/>
            </a:prstTxWarp>
          </a:bodyPr>
          <a:lstStyle>
            <a:lvl1pPr algn="r" defTabSz="930533" eaLnBrk="1" hangingPunct="1">
              <a:defRPr sz="1200">
                <a:latin typeface="Arial" charset="0"/>
              </a:defRPr>
            </a:lvl1pPr>
          </a:lstStyle>
          <a:p>
            <a:pPr>
              <a:defRPr/>
            </a:pPr>
            <a:endParaRPr lang="en-US"/>
          </a:p>
        </p:txBody>
      </p:sp>
      <p:sp>
        <p:nvSpPr>
          <p:cNvPr id="118788" name="Rectangle 4"/>
          <p:cNvSpPr>
            <a:spLocks noGrp="1" noChangeArrowheads="1"/>
          </p:cNvSpPr>
          <p:nvPr>
            <p:ph type="ftr" sz="quarter" idx="2"/>
          </p:nvPr>
        </p:nvSpPr>
        <p:spPr bwMode="auto">
          <a:xfrm>
            <a:off x="0" y="8685071"/>
            <a:ext cx="2972372" cy="4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6" tIns="46555" rIns="93106" bIns="46555" numCol="1" anchor="b" anchorCtr="0" compatLnSpc="1">
            <a:prstTxWarp prst="textNoShape">
              <a:avLst/>
            </a:prstTxWarp>
          </a:bodyPr>
          <a:lstStyle>
            <a:lvl1pPr defTabSz="930533" eaLnBrk="1" hangingPunct="1">
              <a:defRPr sz="1200">
                <a:latin typeface="Arial" charset="0"/>
              </a:defRPr>
            </a:lvl1pPr>
          </a:lstStyle>
          <a:p>
            <a:pPr>
              <a:defRPr/>
            </a:pPr>
            <a:endParaRPr lang="en-US"/>
          </a:p>
        </p:txBody>
      </p:sp>
      <p:sp>
        <p:nvSpPr>
          <p:cNvPr id="118789" name="Rectangle 5"/>
          <p:cNvSpPr>
            <a:spLocks noGrp="1" noChangeArrowheads="1"/>
          </p:cNvSpPr>
          <p:nvPr>
            <p:ph type="sldNum" sz="quarter" idx="3"/>
          </p:nvPr>
        </p:nvSpPr>
        <p:spPr bwMode="auto">
          <a:xfrm>
            <a:off x="3884066" y="8685071"/>
            <a:ext cx="2972372" cy="4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6" tIns="46555" rIns="93106" bIns="46555" numCol="1" anchor="b" anchorCtr="0" compatLnSpc="1">
            <a:prstTxWarp prst="textNoShape">
              <a:avLst/>
            </a:prstTxWarp>
          </a:bodyPr>
          <a:lstStyle>
            <a:lvl1pPr algn="r" defTabSz="929089" eaLnBrk="1" hangingPunct="1">
              <a:defRPr sz="1200"/>
            </a:lvl1pPr>
          </a:lstStyle>
          <a:p>
            <a:fld id="{158F61B6-6E47-4F84-AA09-2114F43A7B2F}" type="slidenum">
              <a:rPr lang="en-US" altLang="en-US"/>
              <a:pPr/>
              <a:t>‹#›</a:t>
            </a:fld>
            <a:endParaRPr lang="en-US" altLang="en-US"/>
          </a:p>
        </p:txBody>
      </p:sp>
    </p:spTree>
    <p:extLst>
      <p:ext uri="{BB962C8B-B14F-4D97-AF65-F5344CB8AC3E}">
        <p14:creationId xmlns:p14="http://schemas.microsoft.com/office/powerpoint/2010/main" val="1624931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72" cy="457358"/>
          </a:xfrm>
          <a:prstGeom prst="rect">
            <a:avLst/>
          </a:prstGeom>
        </p:spPr>
        <p:txBody>
          <a:bodyPr vert="horz" lIns="92594" tIns="46295" rIns="92594" bIns="4629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066" y="0"/>
            <a:ext cx="2972372" cy="457358"/>
          </a:xfrm>
          <a:prstGeom prst="rect">
            <a:avLst/>
          </a:prstGeom>
        </p:spPr>
        <p:txBody>
          <a:bodyPr vert="horz" lIns="92594" tIns="46295" rIns="92594" bIns="46295" rtlCol="0"/>
          <a:lstStyle>
            <a:lvl1pPr algn="r">
              <a:defRPr sz="1200">
                <a:latin typeface="Arial" charset="0"/>
              </a:defRPr>
            </a:lvl1pPr>
          </a:lstStyle>
          <a:p>
            <a:pPr>
              <a:defRPr/>
            </a:pPr>
            <a:fld id="{9ADF4DBE-4645-464C-8B57-4CFBCFDE6DA6}" type="datetimeFigureOut">
              <a:rPr lang="en-US"/>
              <a:pPr>
                <a:defRPr/>
              </a:pPr>
              <a:t>10/8/2024</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2594" tIns="46295" rIns="92594" bIns="46295" rtlCol="0" anchor="ctr"/>
          <a:lstStyle/>
          <a:p>
            <a:pPr lvl="0"/>
            <a:endParaRPr lang="en-US" noProof="0"/>
          </a:p>
        </p:txBody>
      </p:sp>
      <p:sp>
        <p:nvSpPr>
          <p:cNvPr id="5" name="Notes Placeholder 4"/>
          <p:cNvSpPr>
            <a:spLocks noGrp="1"/>
          </p:cNvSpPr>
          <p:nvPr>
            <p:ph type="body" sz="quarter" idx="3"/>
          </p:nvPr>
        </p:nvSpPr>
        <p:spPr>
          <a:xfrm>
            <a:off x="685332" y="4344109"/>
            <a:ext cx="5487336" cy="4114643"/>
          </a:xfrm>
          <a:prstGeom prst="rect">
            <a:avLst/>
          </a:prstGeom>
        </p:spPr>
        <p:txBody>
          <a:bodyPr vert="horz" lIns="92594" tIns="46295" rIns="92594" bIns="4629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071"/>
            <a:ext cx="2972372" cy="457358"/>
          </a:xfrm>
          <a:prstGeom prst="rect">
            <a:avLst/>
          </a:prstGeom>
        </p:spPr>
        <p:txBody>
          <a:bodyPr vert="horz" lIns="92594" tIns="46295" rIns="92594" bIns="4629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066" y="8685071"/>
            <a:ext cx="2972372" cy="457358"/>
          </a:xfrm>
          <a:prstGeom prst="rect">
            <a:avLst/>
          </a:prstGeom>
        </p:spPr>
        <p:txBody>
          <a:bodyPr vert="horz" wrap="square" lIns="92594" tIns="46295" rIns="92594" bIns="46295" numCol="1" anchor="b" anchorCtr="0" compatLnSpc="1">
            <a:prstTxWarp prst="textNoShape">
              <a:avLst/>
            </a:prstTxWarp>
          </a:bodyPr>
          <a:lstStyle>
            <a:lvl1pPr algn="r">
              <a:defRPr sz="1200"/>
            </a:lvl1pPr>
          </a:lstStyle>
          <a:p>
            <a:fld id="{2FC5AA3D-CBEC-47E8-8185-856E73312E89}" type="slidenum">
              <a:rPr lang="en-US" altLang="en-US"/>
              <a:pPr/>
              <a:t>‹#›</a:t>
            </a:fld>
            <a:endParaRPr lang="en-US" altLang="en-US"/>
          </a:p>
        </p:txBody>
      </p:sp>
    </p:spTree>
    <p:extLst>
      <p:ext uri="{BB962C8B-B14F-4D97-AF65-F5344CB8AC3E}">
        <p14:creationId xmlns:p14="http://schemas.microsoft.com/office/powerpoint/2010/main" val="1606717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5AA3D-CBEC-47E8-8185-856E73312E89}" type="slidenum">
              <a:rPr lang="en-US" altLang="en-US" smtClean="0"/>
              <a:pPr/>
              <a:t>14</a:t>
            </a:fld>
            <a:endParaRPr lang="en-US" altLang="en-US"/>
          </a:p>
        </p:txBody>
      </p:sp>
    </p:spTree>
    <p:extLst>
      <p:ext uri="{BB962C8B-B14F-4D97-AF65-F5344CB8AC3E}">
        <p14:creationId xmlns:p14="http://schemas.microsoft.com/office/powerpoint/2010/main" val="95763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7" y="5052549"/>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6" y="3132294"/>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FD4E9AFE-69C3-40C9-9A7D-A73738D06957}" type="slidenum">
              <a:rPr lang="en-US" altLang="en-US"/>
              <a:pPr/>
              <a:t>‹#›</a:t>
            </a:fld>
            <a:endParaRPr lang="en-US" altLang="en-US"/>
          </a:p>
        </p:txBody>
      </p:sp>
    </p:spTree>
    <p:extLst>
      <p:ext uri="{BB962C8B-B14F-4D97-AF65-F5344CB8AC3E}">
        <p14:creationId xmlns:p14="http://schemas.microsoft.com/office/powerpoint/2010/main" val="165113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FBF59E-3184-4564-9489-516532537250}" type="slidenum">
              <a:rPr lang="en-US" altLang="en-US"/>
              <a:pPr/>
              <a:t>‹#›</a:t>
            </a:fld>
            <a:endParaRPr lang="en-US" altLang="en-US"/>
          </a:p>
        </p:txBody>
      </p:sp>
    </p:spTree>
    <p:extLst>
      <p:ext uri="{BB962C8B-B14F-4D97-AF65-F5344CB8AC3E}">
        <p14:creationId xmlns:p14="http://schemas.microsoft.com/office/powerpoint/2010/main" val="36800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8" y="731523"/>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19E9-293C-4FA3-A93F-3EC581621F4D}" type="slidenum">
              <a:rPr lang="en-US" altLang="en-US"/>
              <a:pPr/>
              <a:t>‹#›</a:t>
            </a:fld>
            <a:endParaRPr lang="en-US" altLang="en-US"/>
          </a:p>
        </p:txBody>
      </p:sp>
    </p:spTree>
    <p:extLst>
      <p:ext uri="{BB962C8B-B14F-4D97-AF65-F5344CB8AC3E}">
        <p14:creationId xmlns:p14="http://schemas.microsoft.com/office/powerpoint/2010/main" val="42381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D5ACE011-31FB-4209-8E56-4E8F9F6D6BE6}" type="slidenum">
              <a:rPr lang="en-US" altLang="en-US"/>
              <a:pPr/>
              <a:t>‹#›</a:t>
            </a:fld>
            <a:endParaRPr lang="en-US" altLang="en-US"/>
          </a:p>
        </p:txBody>
      </p:sp>
    </p:spTree>
    <p:extLst>
      <p:ext uri="{BB962C8B-B14F-4D97-AF65-F5344CB8AC3E}">
        <p14:creationId xmlns:p14="http://schemas.microsoft.com/office/powerpoint/2010/main" val="176899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7" y="2172648"/>
            <a:ext cx="5966667"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42" y="4607512"/>
            <a:ext cx="597049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2DC1E0BB-8D26-479A-8633-E9E64C31F2B8}" type="slidenum">
              <a:rPr lang="en-US" altLang="en-US"/>
              <a:pPr/>
              <a:t>‹#›</a:t>
            </a:fld>
            <a:endParaRPr lang="en-US" altLang="en-US"/>
          </a:p>
        </p:txBody>
      </p:sp>
    </p:spTree>
    <p:extLst>
      <p:ext uri="{BB962C8B-B14F-4D97-AF65-F5344CB8AC3E}">
        <p14:creationId xmlns:p14="http://schemas.microsoft.com/office/powerpoint/2010/main" val="162901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0EC83ECA-A8C6-4CCF-95FF-6ADD83836EA0}" type="slidenum">
              <a:rPr lang="en-US" altLang="en-US"/>
              <a:pPr/>
              <a:t>‹#›</a:t>
            </a:fld>
            <a:endParaRPr lang="en-US" altLang="en-US"/>
          </a:p>
        </p:txBody>
      </p:sp>
    </p:spTree>
    <p:extLst>
      <p:ext uri="{BB962C8B-B14F-4D97-AF65-F5344CB8AC3E}">
        <p14:creationId xmlns:p14="http://schemas.microsoft.com/office/powerpoint/2010/main" val="91214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76B2C12-759D-4CDC-89C1-1FB37A434ADF}" type="slidenum">
              <a:rPr lang="en-US" altLang="en-US"/>
              <a:pPr/>
              <a:t>‹#›</a:t>
            </a:fld>
            <a:endParaRPr lang="en-US" altLang="en-US"/>
          </a:p>
        </p:txBody>
      </p:sp>
    </p:spTree>
    <p:extLst>
      <p:ext uri="{BB962C8B-B14F-4D97-AF65-F5344CB8AC3E}">
        <p14:creationId xmlns:p14="http://schemas.microsoft.com/office/powerpoint/2010/main" val="30262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85122F-EE05-4B9F-920C-EF21851A0828}" type="slidenum">
              <a:rPr lang="en-US" altLang="en-US"/>
              <a:pPr/>
              <a:t>‹#›</a:t>
            </a:fld>
            <a:endParaRPr lang="en-US" altLang="en-US"/>
          </a:p>
        </p:txBody>
      </p:sp>
    </p:spTree>
    <p:extLst>
      <p:ext uri="{BB962C8B-B14F-4D97-AF65-F5344CB8AC3E}">
        <p14:creationId xmlns:p14="http://schemas.microsoft.com/office/powerpoint/2010/main" val="258737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55AEB87-1DB9-4433-9110-6D2BC2A2997C}" type="slidenum">
              <a:rPr lang="en-US" altLang="en-US"/>
              <a:pPr/>
              <a:t>‹#›</a:t>
            </a:fld>
            <a:endParaRPr lang="en-US" altLang="en-US"/>
          </a:p>
        </p:txBody>
      </p:sp>
    </p:spTree>
    <p:extLst>
      <p:ext uri="{BB962C8B-B14F-4D97-AF65-F5344CB8AC3E}">
        <p14:creationId xmlns:p14="http://schemas.microsoft.com/office/powerpoint/2010/main" val="20164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4"/>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4CC96C-7C0C-44A6-B295-3F7C86491AD8}" type="slidenum">
              <a:rPr lang="en-US" altLang="en-US"/>
              <a:pPr/>
              <a:t>‹#›</a:t>
            </a:fld>
            <a:endParaRPr lang="en-US" altLang="en-US"/>
          </a:p>
        </p:txBody>
      </p:sp>
    </p:spTree>
    <p:extLst>
      <p:ext uri="{BB962C8B-B14F-4D97-AF65-F5344CB8AC3E}">
        <p14:creationId xmlns:p14="http://schemas.microsoft.com/office/powerpoint/2010/main" val="37402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8" y="1010488"/>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9" y="4464421"/>
            <a:ext cx="6383539"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1F441BF8-2FA4-4FED-93C9-679AB1A08944}" type="slidenum">
              <a:rPr lang="en-US" altLang="en-US"/>
              <a:pPr/>
              <a:t>‹#›</a:t>
            </a:fld>
            <a:endParaRPr lang="en-US" altLang="en-US"/>
          </a:p>
        </p:txBody>
      </p:sp>
    </p:spTree>
    <p:extLst>
      <p:ext uri="{BB962C8B-B14F-4D97-AF65-F5344CB8AC3E}">
        <p14:creationId xmlns:p14="http://schemas.microsoft.com/office/powerpoint/2010/main" val="383342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5463" y="4371975"/>
            <a:ext cx="6510337"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D5DD800B-D26A-4088-BDB0-1BD104351A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4" r:id="rId1"/>
    <p:sldLayoutId id="2147484385" r:id="rId2"/>
    <p:sldLayoutId id="2147484395" r:id="rId3"/>
    <p:sldLayoutId id="2147484386" r:id="rId4"/>
    <p:sldLayoutId id="2147484387" r:id="rId5"/>
    <p:sldLayoutId id="2147484388" r:id="rId6"/>
    <p:sldLayoutId id="2147484389" r:id="rId7"/>
    <p:sldLayoutId id="2147484390" r:id="rId8"/>
    <p:sldLayoutId id="2147484396" r:id="rId9"/>
    <p:sldLayoutId id="2147484391" r:id="rId10"/>
    <p:sldLayoutId id="2147484392"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voteforamee.com/art/sign-26.gif"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oleObject" Target="../embeddings/oleObject3.bin"/><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35BB-D577-4F95-8FC2-FCFCC14E19B5}"/>
              </a:ext>
            </a:extLst>
          </p:cNvPr>
          <p:cNvSpPr>
            <a:spLocks noGrp="1"/>
          </p:cNvSpPr>
          <p:nvPr>
            <p:ph type="title"/>
          </p:nvPr>
        </p:nvSpPr>
        <p:spPr>
          <a:xfrm>
            <a:off x="1122425" y="1295400"/>
            <a:ext cx="6899149" cy="2927034"/>
          </a:xfrm>
        </p:spPr>
        <p:txBody>
          <a:bodyPr/>
          <a:lstStyle/>
          <a:p>
            <a:pPr algn="ctr"/>
            <a:r>
              <a:rPr lang="en-US" dirty="0"/>
              <a:t>Armstrong County</a:t>
            </a:r>
            <a:br>
              <a:rPr lang="en-US" dirty="0"/>
            </a:br>
            <a:r>
              <a:rPr lang="en-US" dirty="0"/>
              <a:t>Election Worker </a:t>
            </a:r>
            <a:br>
              <a:rPr lang="en-US" dirty="0"/>
            </a:br>
            <a:r>
              <a:rPr lang="en-US" dirty="0"/>
              <a:t>Training </a:t>
            </a:r>
            <a:br>
              <a:rPr lang="en-US" dirty="0"/>
            </a:br>
            <a:r>
              <a:rPr lang="en-US" sz="1400" dirty="0"/>
              <a:t>September2024</a:t>
            </a:r>
            <a:br>
              <a:rPr lang="en-US" dirty="0"/>
            </a:br>
            <a:endParaRPr lang="en-US" dirty="0"/>
          </a:p>
        </p:txBody>
      </p:sp>
    </p:spTree>
    <p:extLst>
      <p:ext uri="{BB962C8B-B14F-4D97-AF65-F5344CB8AC3E}">
        <p14:creationId xmlns:p14="http://schemas.microsoft.com/office/powerpoint/2010/main" val="138740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2532063"/>
            <a:ext cx="41576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05000" y="3848100"/>
            <a:ext cx="914400" cy="257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12" name="TextBox 8"/>
          <p:cNvSpPr txBox="1">
            <a:spLocks noChangeArrowheads="1"/>
          </p:cNvSpPr>
          <p:nvPr/>
        </p:nvSpPr>
        <p:spPr bwMode="auto">
          <a:xfrm>
            <a:off x="4743450" y="31813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dirty="0">
                <a:solidFill>
                  <a:srgbClr val="000000"/>
                </a:solidFill>
                <a:cs typeface="Arial" panose="020B0604020202020204" pitchFamily="34" charset="0"/>
              </a:rPr>
              <a:t>Expiration Date</a:t>
            </a:r>
            <a:r>
              <a:rPr lang="en-US" altLang="en-US" dirty="0">
                <a:solidFill>
                  <a:srgbClr val="000000"/>
                </a:solidFill>
                <a:cs typeface="Arial" panose="020B0604020202020204" pitchFamily="34" charset="0"/>
              </a:rPr>
              <a:t>:  Per §63.0101 must be valid, or expired within 4 years.</a:t>
            </a:r>
          </a:p>
        </p:txBody>
      </p:sp>
      <p:cxnSp>
        <p:nvCxnSpPr>
          <p:cNvPr id="11" name="Straight Connector 10"/>
          <p:cNvCxnSpPr>
            <a:stCxn id="8" idx="3"/>
            <a:endCxn id="17412" idx="1"/>
          </p:cNvCxnSpPr>
          <p:nvPr/>
        </p:nvCxnSpPr>
        <p:spPr>
          <a:xfrm flipV="1">
            <a:off x="2819400" y="3643313"/>
            <a:ext cx="1924050" cy="3333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3352800"/>
            <a:ext cx="1066800" cy="1341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4" name="Straight Connector 13"/>
          <p:cNvCxnSpPr>
            <a:endCxn id="17416" idx="1"/>
          </p:cNvCxnSpPr>
          <p:nvPr/>
        </p:nvCxnSpPr>
        <p:spPr>
          <a:xfrm flipV="1">
            <a:off x="1447800" y="2538413"/>
            <a:ext cx="3286125" cy="8143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6" name="TextBox 16"/>
          <p:cNvSpPr txBox="1">
            <a:spLocks noChangeArrowheads="1"/>
          </p:cNvSpPr>
          <p:nvPr/>
        </p:nvSpPr>
        <p:spPr bwMode="auto">
          <a:xfrm>
            <a:off x="4733925" y="20764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000000"/>
                </a:solidFill>
                <a:cs typeface="Arial" panose="020B0604020202020204" pitchFamily="34" charset="0"/>
              </a:rPr>
              <a:t>Photograph</a:t>
            </a:r>
            <a:r>
              <a:rPr lang="en-US" altLang="en-US">
                <a:solidFill>
                  <a:srgbClr val="000000"/>
                </a:solidFill>
                <a:cs typeface="Arial" panose="020B0604020202020204" pitchFamily="34" charset="0"/>
              </a:rPr>
              <a:t>:  Texas law requires the ID to have a photograph of the voter.</a:t>
            </a:r>
          </a:p>
        </p:txBody>
      </p:sp>
      <p:sp>
        <p:nvSpPr>
          <p:cNvPr id="21" name="Rectangle 20"/>
          <p:cNvSpPr/>
          <p:nvPr/>
        </p:nvSpPr>
        <p:spPr>
          <a:xfrm>
            <a:off x="1447800" y="4343400"/>
            <a:ext cx="2057400" cy="350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18" name="TextBox 23"/>
          <p:cNvSpPr txBox="1">
            <a:spLocks noChangeArrowheads="1"/>
          </p:cNvSpPr>
          <p:nvPr/>
        </p:nvSpPr>
        <p:spPr bwMode="auto">
          <a:xfrm>
            <a:off x="4733925" y="4238625"/>
            <a:ext cx="3171825" cy="2032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a:solidFill>
                  <a:srgbClr val="000000"/>
                </a:solidFill>
                <a:cs typeface="Arial" panose="020B0604020202020204" pitchFamily="34" charset="0"/>
              </a:rPr>
              <a:t>Name</a:t>
            </a:r>
            <a:r>
              <a:rPr lang="en-US" altLang="en-US">
                <a:solidFill>
                  <a:srgbClr val="000000"/>
                </a:solidFill>
                <a:cs typeface="Arial" panose="020B0604020202020204" pitchFamily="34" charset="0"/>
              </a:rPr>
              <a:t>: If the voter’s name on list of registered voters in the precinct, does not match exactly  to the ID provided, a “Substantially Similar Name Affidavit” must be completed by the voter.</a:t>
            </a:r>
          </a:p>
        </p:txBody>
      </p:sp>
      <p:cxnSp>
        <p:nvCxnSpPr>
          <p:cNvPr id="29" name="Straight Connector 28"/>
          <p:cNvCxnSpPr>
            <a:endCxn id="17418" idx="1"/>
          </p:cNvCxnSpPr>
          <p:nvPr/>
        </p:nvCxnSpPr>
        <p:spPr>
          <a:xfrm>
            <a:off x="3505200" y="4518025"/>
            <a:ext cx="1228725" cy="736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907260" y="304800"/>
            <a:ext cx="7196137" cy="1143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dirty="0">
                <a:effectLst/>
              </a:rPr>
              <a:t>Concealed Handgun License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1453" y="674688"/>
            <a:ext cx="8972551" cy="1143000"/>
          </a:xfrm>
        </p:spPr>
        <p:txBody>
          <a:bodyPr/>
          <a:lstStyle/>
          <a:p>
            <a:pPr algn="ctr">
              <a:defRPr/>
            </a:pPr>
            <a:r>
              <a:rPr lang="en-US" sz="4000" dirty="0">
                <a:effectLst>
                  <a:outerShdw blurRad="38100" dist="38100" dir="2700000" algn="tl">
                    <a:srgbClr val="000000">
                      <a:alpha val="43137"/>
                    </a:srgbClr>
                  </a:outerShdw>
                </a:effectLst>
              </a:rPr>
              <a:t>7 Acceptable forms of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Photo ID</a:t>
            </a:r>
          </a:p>
        </p:txBody>
      </p:sp>
      <p:sp>
        <p:nvSpPr>
          <p:cNvPr id="30723" name="Content Placeholder 2"/>
          <p:cNvSpPr>
            <a:spLocks noGrp="1"/>
          </p:cNvSpPr>
          <p:nvPr>
            <p:ph sz="quarter" idx="13"/>
          </p:nvPr>
        </p:nvSpPr>
        <p:spPr>
          <a:xfrm>
            <a:off x="457200" y="1752600"/>
            <a:ext cx="8229600" cy="4525963"/>
          </a:xfrm>
        </p:spPr>
        <p:txBody>
          <a:bodyPr/>
          <a:lstStyle/>
          <a:p>
            <a:pPr algn="ctr"/>
            <a:endParaRPr lang="en-US" altLang="en-US" dirty="0"/>
          </a:p>
          <a:p>
            <a:pPr algn="ctr"/>
            <a:r>
              <a:rPr lang="en-US" altLang="en-US" dirty="0"/>
              <a:t>With the exception of the U.S. Citizenship Certificate and the Veteran Affairs ID, the identification must be </a:t>
            </a:r>
            <a:r>
              <a:rPr lang="en-US" altLang="en-US" b="1" u="sng" dirty="0"/>
              <a:t>current or have expired no more than 4</a:t>
            </a:r>
            <a:r>
              <a:rPr lang="en-US" altLang="en-US" dirty="0"/>
              <a:t> years before being presented for voter qualification at the polling place.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152400"/>
            <a:ext cx="6510337" cy="1143000"/>
          </a:xfrm>
        </p:spPr>
        <p:txBody>
          <a:bodyPr/>
          <a:lstStyle/>
          <a:p>
            <a:pPr algn="ctr">
              <a:defRPr/>
            </a:pPr>
            <a:r>
              <a:rPr lang="en-US" dirty="0">
                <a:effectLst>
                  <a:outerShdw blurRad="38100" dist="38100" dir="2700000" algn="tl">
                    <a:srgbClr val="000000">
                      <a:alpha val="43137"/>
                    </a:srgbClr>
                  </a:outerShdw>
                </a:effectLst>
              </a:rPr>
              <a:t>Unacceptable forms of ID</a:t>
            </a:r>
            <a:endParaRPr lang="en-US" dirty="0"/>
          </a:p>
        </p:txBody>
      </p:sp>
      <p:sp>
        <p:nvSpPr>
          <p:cNvPr id="31747" name="Content Placeholder 2"/>
          <p:cNvSpPr>
            <a:spLocks noGrp="1"/>
          </p:cNvSpPr>
          <p:nvPr>
            <p:ph sz="quarter" idx="13"/>
          </p:nvPr>
        </p:nvSpPr>
        <p:spPr>
          <a:xfrm>
            <a:off x="304800" y="1828800"/>
            <a:ext cx="8229600" cy="4525963"/>
          </a:xfrm>
        </p:spPr>
        <p:txBody>
          <a:bodyPr/>
          <a:lstStyle/>
          <a:p>
            <a:pPr algn="ctr">
              <a:buFont typeface="Arial" panose="020B0604020202020204" pitchFamily="34" charset="0"/>
              <a:buChar char="•"/>
            </a:pPr>
            <a:r>
              <a:rPr lang="en-US" altLang="en-US"/>
              <a:t>School/University IDs</a:t>
            </a:r>
          </a:p>
          <a:p>
            <a:pPr algn="ctr">
              <a:buFont typeface="Arial" panose="020B0604020202020204" pitchFamily="34" charset="0"/>
              <a:buChar char="•"/>
            </a:pPr>
            <a:r>
              <a:rPr lang="en-US" altLang="en-US"/>
              <a:t>Employment IDs</a:t>
            </a:r>
          </a:p>
          <a:p>
            <a:pPr algn="ctr">
              <a:buFont typeface="Arial" panose="020B0604020202020204" pitchFamily="34" charset="0"/>
              <a:buChar char="•"/>
            </a:pPr>
            <a:r>
              <a:rPr lang="en-US" altLang="en-US"/>
              <a:t>Out of State Drivers License OR Out of State ID’s.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8534400" cy="792480"/>
          </a:xfrm>
        </p:spPr>
        <p:txBody>
          <a:bodyPr/>
          <a:lstStyle/>
          <a:p>
            <a:pPr algn="ctr"/>
            <a:r>
              <a:rPr lang="en-US" sz="3600" dirty="0"/>
              <a:t>Reasonable Impediment Declaration</a:t>
            </a:r>
          </a:p>
        </p:txBody>
      </p:sp>
      <p:sp>
        <p:nvSpPr>
          <p:cNvPr id="4" name="TextBox 3"/>
          <p:cNvSpPr txBox="1"/>
          <p:nvPr/>
        </p:nvSpPr>
        <p:spPr>
          <a:xfrm>
            <a:off x="571500" y="1828800"/>
            <a:ext cx="8153400" cy="1631216"/>
          </a:xfrm>
          <a:prstGeom prst="rect">
            <a:avLst/>
          </a:prstGeom>
          <a:noFill/>
        </p:spPr>
        <p:txBody>
          <a:bodyPr wrap="square" rtlCol="0">
            <a:spAutoFit/>
          </a:bodyPr>
          <a:lstStyle/>
          <a:p>
            <a:pPr algn="ctr"/>
            <a:r>
              <a:rPr lang="en-US" sz="2000" dirty="0"/>
              <a:t>If a voter has not been able to obtain one of the acceptable photo identification listed previously, and the voter has a reasonable impediment to obtaining such identification, the voter has the right to execute a Reasonable Impediment Declaration and present one of the following supporting documents:</a:t>
            </a:r>
          </a:p>
        </p:txBody>
      </p:sp>
      <p:sp>
        <p:nvSpPr>
          <p:cNvPr id="5" name="TextBox 4"/>
          <p:cNvSpPr txBox="1"/>
          <p:nvPr/>
        </p:nvSpPr>
        <p:spPr>
          <a:xfrm>
            <a:off x="1447800" y="3764816"/>
            <a:ext cx="67056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valid voter registration certificate</a:t>
            </a:r>
          </a:p>
          <a:p>
            <a:pPr marL="285750" indent="-285750">
              <a:buFont typeface="Arial" panose="020B0604020202020204" pitchFamily="34" charset="0"/>
              <a:buChar char="•"/>
            </a:pPr>
            <a:r>
              <a:rPr lang="en-US" sz="2000" dirty="0"/>
              <a:t>Certified birth certificate (must be an original)</a:t>
            </a:r>
          </a:p>
          <a:p>
            <a:pPr marL="285750" indent="-285750">
              <a:buFont typeface="Arial" panose="020B0604020202020204" pitchFamily="34" charset="0"/>
              <a:buChar char="•"/>
            </a:pPr>
            <a:r>
              <a:rPr lang="en-US" sz="2000" dirty="0"/>
              <a:t>Copy of or original current utility bill</a:t>
            </a:r>
          </a:p>
          <a:p>
            <a:pPr marL="285750" indent="-285750">
              <a:buFont typeface="Arial" panose="020B0604020202020204" pitchFamily="34" charset="0"/>
              <a:buChar char="•"/>
            </a:pPr>
            <a:r>
              <a:rPr lang="en-US" sz="2000" dirty="0"/>
              <a:t>Copy of or original bank statements</a:t>
            </a:r>
          </a:p>
          <a:p>
            <a:pPr marL="285750" indent="-285750">
              <a:buFont typeface="Arial" panose="020B0604020202020204" pitchFamily="34" charset="0"/>
              <a:buChar char="•"/>
            </a:pPr>
            <a:r>
              <a:rPr lang="en-US" sz="2000" dirty="0"/>
              <a:t>Copy of or original government check</a:t>
            </a:r>
          </a:p>
          <a:p>
            <a:pPr marL="285750" indent="-285750">
              <a:buFont typeface="Arial" panose="020B0604020202020204" pitchFamily="34" charset="0"/>
              <a:buChar char="•"/>
            </a:pPr>
            <a:r>
              <a:rPr lang="en-US" sz="2000" dirty="0"/>
              <a:t>Copy of or original paycheck</a:t>
            </a:r>
          </a:p>
          <a:p>
            <a:pPr marL="285750" indent="-285750">
              <a:buFont typeface="Arial" panose="020B0604020202020204" pitchFamily="34" charset="0"/>
              <a:buChar char="•"/>
            </a:pPr>
            <a:r>
              <a:rPr lang="en-US" sz="2000" dirty="0"/>
              <a:t>Copy of or original other government document that displays the voter’s name &amp; address</a:t>
            </a:r>
          </a:p>
        </p:txBody>
      </p:sp>
    </p:spTree>
    <p:extLst>
      <p:ext uri="{BB962C8B-B14F-4D97-AF65-F5344CB8AC3E}">
        <p14:creationId xmlns:p14="http://schemas.microsoft.com/office/powerpoint/2010/main" val="81547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533400" y="457201"/>
            <a:ext cx="8305800" cy="1219200"/>
          </a:xfrm>
        </p:spPr>
        <p:txBody>
          <a:bodyPr/>
          <a:lstStyle/>
          <a:p>
            <a:r>
              <a:rPr lang="en-US" sz="3200" dirty="0"/>
              <a:t>Reasonable Impediment Declaration</a:t>
            </a:r>
            <a:br>
              <a:rPr lang="en-US" dirty="0"/>
            </a:br>
            <a:endParaRPr lang="en-US" dirty="0"/>
          </a:p>
        </p:txBody>
      </p:sp>
      <p:pic>
        <p:nvPicPr>
          <p:cNvPr id="5" name="Picture 4" descr="DOC000.pdf - Adobe Reader"/>
          <p:cNvPicPr>
            <a:picLocks noChangeAspect="1"/>
          </p:cNvPicPr>
          <p:nvPr/>
        </p:nvPicPr>
        <p:blipFill rotWithShape="1">
          <a:blip r:embed="rId3">
            <a:extLst>
              <a:ext uri="{28A0092B-C50C-407E-A947-70E740481C1C}">
                <a14:useLocalDpi xmlns:a14="http://schemas.microsoft.com/office/drawing/2010/main" val="0"/>
              </a:ext>
            </a:extLst>
          </a:blip>
          <a:srcRect l="17500" t="9408" r="32500"/>
          <a:stretch/>
        </p:blipFill>
        <p:spPr>
          <a:xfrm>
            <a:off x="2133600" y="1219200"/>
            <a:ext cx="4572000" cy="5477282"/>
          </a:xfrm>
          <a:prstGeom prst="rect">
            <a:avLst/>
          </a:prstGeom>
        </p:spPr>
      </p:pic>
    </p:spTree>
    <p:extLst>
      <p:ext uri="{BB962C8B-B14F-4D97-AF65-F5344CB8AC3E}">
        <p14:creationId xmlns:p14="http://schemas.microsoft.com/office/powerpoint/2010/main" val="259521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543800" cy="762000"/>
          </a:xfrm>
        </p:spPr>
        <p:txBody>
          <a:bodyPr/>
          <a:lstStyle/>
          <a:p>
            <a:pPr algn="ctr">
              <a:defRPr/>
            </a:pPr>
            <a:r>
              <a:rPr lang="en-US" sz="3600" dirty="0">
                <a:effectLst>
                  <a:outerShdw blurRad="38100" dist="38100" dir="2700000" algn="tl">
                    <a:srgbClr val="000000">
                      <a:alpha val="43137"/>
                    </a:srgbClr>
                  </a:outerShdw>
                </a:effectLst>
              </a:rPr>
              <a:t>What if a Voter does not have any of these forms of photo ID</a:t>
            </a:r>
          </a:p>
        </p:txBody>
      </p:sp>
      <p:sp>
        <p:nvSpPr>
          <p:cNvPr id="54275" name="Content Placeholder 2"/>
          <p:cNvSpPr>
            <a:spLocks noGrp="1"/>
          </p:cNvSpPr>
          <p:nvPr>
            <p:ph sz="quarter" idx="13"/>
          </p:nvPr>
        </p:nvSpPr>
        <p:spPr>
          <a:xfrm>
            <a:off x="457200" y="1524000"/>
            <a:ext cx="8229600" cy="4419600"/>
          </a:xfrm>
        </p:spPr>
        <p:txBody>
          <a:bodyPr/>
          <a:lstStyle/>
          <a:p>
            <a:pPr>
              <a:buFont typeface="Arial" panose="020B0604020202020204" pitchFamily="34" charset="0"/>
              <a:buChar char="•"/>
            </a:pPr>
            <a:r>
              <a:rPr lang="en-US" altLang="en-US" sz="2000" dirty="0"/>
              <a:t>If a voter does not have his or her voter registration certificate AND the voter does not have any of the photo IDs indicated above at the of voting, the voter may cast a provisional ballot at the polls. </a:t>
            </a:r>
          </a:p>
          <a:p>
            <a:pPr>
              <a:buFont typeface="Arial" panose="020B0604020202020204" pitchFamily="34" charset="0"/>
              <a:buChar char="•"/>
            </a:pPr>
            <a:endParaRPr lang="en-US" altLang="en-US" sz="2000" dirty="0"/>
          </a:p>
          <a:p>
            <a:pPr>
              <a:buFont typeface="Arial" panose="020B0604020202020204" pitchFamily="34" charset="0"/>
              <a:buChar char="•"/>
            </a:pPr>
            <a:r>
              <a:rPr lang="en-US" altLang="en-US" sz="2000" dirty="0"/>
              <a:t>However, in order to have the provisional ballot counted, the voter will be required to visit our voter registrar’s office within six calendar days of the date of the election to either present one of the above forms of photo ID OR submit one of the temporary affidavits addressed below (e.g., religious objection or natural disaster) in the presence of the county voter registrar while attesting to the fact that he or she does not have any of the required photo IDs.</a:t>
            </a:r>
          </a:p>
          <a:p>
            <a:endParaRPr lang="en-US" altLang="en-US" sz="2000" dirty="0"/>
          </a:p>
        </p:txBody>
      </p:sp>
    </p:spTree>
    <p:extLst>
      <p:ext uri="{BB962C8B-B14F-4D97-AF65-F5344CB8AC3E}">
        <p14:creationId xmlns:p14="http://schemas.microsoft.com/office/powerpoint/2010/main" val="204987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057400"/>
            <a:ext cx="7391400" cy="1908175"/>
          </a:xfrm>
          <a:prstGeom prst="rect">
            <a:avLst/>
          </a:prstGeom>
        </p:spPr>
        <p:txBody>
          <a:bodyPr>
            <a:spAutoFit/>
          </a:bodyPr>
          <a:lstStyle/>
          <a:p>
            <a:pPr>
              <a:defRPr/>
            </a:pPr>
            <a:r>
              <a:rPr lang="en-US" dirty="0">
                <a:latin typeface="+mn-lt"/>
              </a:rPr>
              <a:t> </a:t>
            </a:r>
          </a:p>
          <a:p>
            <a:pPr marL="342900" indent="-342900">
              <a:buClr>
                <a:srgbClr val="C00000"/>
              </a:buClr>
              <a:buFont typeface="Arial" pitchFamily="34" charset="0"/>
              <a:buChar char="•"/>
              <a:defRPr/>
            </a:pPr>
            <a:r>
              <a:rPr lang="en-US" sz="2000" dirty="0">
                <a:latin typeface="+mn-lt"/>
              </a:rPr>
              <a:t>Please make sure you hand them a </a:t>
            </a:r>
            <a:r>
              <a:rPr lang="en-US" sz="2000" b="1" u="sng" dirty="0">
                <a:latin typeface="+mn-lt"/>
              </a:rPr>
              <a:t>Notice to Provisional Voter Form</a:t>
            </a:r>
            <a:r>
              <a:rPr lang="en-US" sz="2000" dirty="0">
                <a:latin typeface="+mn-lt"/>
              </a:rPr>
              <a:t> to include the Ballot Access Code along with the expiration date in the block area of the form and the </a:t>
            </a:r>
            <a:r>
              <a:rPr lang="en-US" sz="2000" b="1" dirty="0">
                <a:latin typeface="+mn-lt"/>
              </a:rPr>
              <a:t>Map with Directions (</a:t>
            </a:r>
            <a:r>
              <a:rPr lang="en-US" sz="2000" dirty="0">
                <a:latin typeface="+mn-lt"/>
              </a:rPr>
              <a:t>that includes the hours of operation) to our Voter Registrar’s office. </a:t>
            </a:r>
          </a:p>
        </p:txBody>
      </p:sp>
      <p:sp>
        <p:nvSpPr>
          <p:cNvPr id="5" name="Title 1"/>
          <p:cNvSpPr txBox="1">
            <a:spLocks/>
          </p:cNvSpPr>
          <p:nvPr/>
        </p:nvSpPr>
        <p:spPr>
          <a:xfrm>
            <a:off x="533400" y="152400"/>
            <a:ext cx="8001000" cy="1524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dirty="0">
                <a:effectLst>
                  <a:outerShdw blurRad="38100" dist="38100" dir="2700000" algn="tl">
                    <a:srgbClr val="000000">
                      <a:alpha val="43137"/>
                    </a:srgbClr>
                  </a:outerShdw>
                </a:effectLst>
              </a:rPr>
              <a:t>What if a Voter does not have any of these forms of photo ID cont..</a:t>
            </a:r>
          </a:p>
        </p:txBody>
      </p:sp>
    </p:spTree>
    <p:extLst>
      <p:ext uri="{BB962C8B-B14F-4D97-AF65-F5344CB8AC3E}">
        <p14:creationId xmlns:p14="http://schemas.microsoft.com/office/powerpoint/2010/main" val="65537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3"/>
          <p:cNvSpPr txBox="1">
            <a:spLocks noChangeArrowheads="1"/>
          </p:cNvSpPr>
          <p:nvPr/>
        </p:nvSpPr>
        <p:spPr bwMode="auto">
          <a:xfrm>
            <a:off x="5197475" y="1981200"/>
            <a:ext cx="3390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Notice to Provisional voter:</a:t>
            </a:r>
          </a:p>
          <a:p>
            <a:pPr eaLnBrk="1" hangingPunct="1"/>
            <a:r>
              <a:rPr lang="en-US" altLang="en-US" dirty="0">
                <a:cs typeface="Arial" panose="020B0604020202020204" pitchFamily="34" charset="0"/>
              </a:rPr>
              <a:t>Voter will have 6 calendar days after the election day to visit our office to present one of the 7 ID to submit in order to have their provisional ballot counted. </a:t>
            </a:r>
          </a:p>
        </p:txBody>
      </p:sp>
      <p:pic>
        <p:nvPicPr>
          <p:cNvPr id="3" name="Picture 2" descr="DOC001.pdf - Adobe Reader"/>
          <p:cNvPicPr>
            <a:picLocks noChangeAspect="1"/>
          </p:cNvPicPr>
          <p:nvPr/>
        </p:nvPicPr>
        <p:blipFill rotWithShape="1">
          <a:blip r:embed="rId2">
            <a:extLst>
              <a:ext uri="{28A0092B-C50C-407E-A947-70E740481C1C}">
                <a14:useLocalDpi xmlns:a14="http://schemas.microsoft.com/office/drawing/2010/main" val="0"/>
              </a:ext>
            </a:extLst>
          </a:blip>
          <a:srcRect l="19166" t="11796" r="34166" b="3438"/>
          <a:stretch/>
        </p:blipFill>
        <p:spPr>
          <a:xfrm>
            <a:off x="381000" y="685800"/>
            <a:ext cx="4572000" cy="5867400"/>
          </a:xfrm>
          <a:prstGeom prst="rect">
            <a:avLst/>
          </a:prstGeom>
        </p:spPr>
      </p:pic>
    </p:spTree>
    <p:extLst>
      <p:ext uri="{BB962C8B-B14F-4D97-AF65-F5344CB8AC3E}">
        <p14:creationId xmlns:p14="http://schemas.microsoft.com/office/powerpoint/2010/main" val="72435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33400"/>
            <a:ext cx="8534400" cy="838200"/>
          </a:xfrm>
        </p:spPr>
        <p:txBody>
          <a:bodyPr/>
          <a:lstStyle/>
          <a:p>
            <a:pPr marL="320040" indent="-320040" algn="ctr" eaLnBrk="1" fontAlgn="auto" hangingPunct="1">
              <a:spcAft>
                <a:spcPts val="0"/>
              </a:spcAft>
              <a:buClr>
                <a:schemeClr val="accent6">
                  <a:lumMod val="75000"/>
                </a:schemeClr>
              </a:buClr>
              <a:defRPr/>
            </a:pPr>
            <a:r>
              <a:rPr lang="en-US" sz="3700" u="sng" dirty="0">
                <a:effectLst/>
              </a:rPr>
              <a:t>Personnel Guidelines continued…</a:t>
            </a:r>
          </a:p>
        </p:txBody>
      </p:sp>
      <p:sp>
        <p:nvSpPr>
          <p:cNvPr id="20483" name="Rectangle 3"/>
          <p:cNvSpPr>
            <a:spLocks noGrp="1" noChangeArrowheads="1"/>
          </p:cNvSpPr>
          <p:nvPr>
            <p:ph sz="quarter" idx="13"/>
          </p:nvPr>
        </p:nvSpPr>
        <p:spPr>
          <a:xfrm>
            <a:off x="19050" y="1524000"/>
            <a:ext cx="8915400" cy="4953000"/>
          </a:xfrm>
        </p:spPr>
        <p:txBody>
          <a:bodyPr rtlCol="0">
            <a:normAutofit lnSpcReduction="10000"/>
          </a:bodyPr>
          <a:lstStyle/>
          <a:p>
            <a:pPr marL="331470" indent="-285750" eaLnBrk="1" fontAlgn="auto" hangingPunct="1">
              <a:lnSpc>
                <a:spcPct val="80000"/>
              </a:lnSpc>
              <a:buClr>
                <a:srgbClr val="FF6699"/>
              </a:buClr>
              <a:buSzPct val="115000"/>
              <a:buFont typeface="Wingdings" pitchFamily="2" charset="2"/>
              <a:buChar char="§"/>
              <a:defRPr/>
            </a:pPr>
            <a:endParaRPr lang="en-US" sz="1600" dirty="0">
              <a:solidFill>
                <a:schemeClr val="tx1">
                  <a:lumMod val="75000"/>
                  <a:lumOff val="25000"/>
                </a:schemeClr>
              </a:solidFill>
            </a:endParaRPr>
          </a:p>
          <a:p>
            <a:pPr marL="388620" indent="-342900" eaLnBrk="1" fontAlgn="auto" hangingPunct="1">
              <a:lnSpc>
                <a:spcPct val="80000"/>
              </a:lnSpc>
              <a:buClr>
                <a:schemeClr val="tx1"/>
              </a:buClr>
              <a:buSzPct val="115000"/>
              <a:buFont typeface="Wingdings" pitchFamily="2" charset="2"/>
              <a:buChar char="§"/>
              <a:defRPr/>
            </a:pPr>
            <a:r>
              <a:rPr lang="en-US" u="sng" dirty="0">
                <a:solidFill>
                  <a:schemeClr val="tx1">
                    <a:lumMod val="75000"/>
                    <a:lumOff val="25000"/>
                  </a:schemeClr>
                </a:solidFill>
              </a:rPr>
              <a:t>Name Tags</a:t>
            </a:r>
          </a:p>
          <a:p>
            <a:pPr marL="651510" lvl="1" indent="-285750" eaLnBrk="1" fontAlgn="auto" hangingPunct="1">
              <a:lnSpc>
                <a:spcPct val="80000"/>
              </a:lnSpc>
              <a:buClr>
                <a:srgbClr val="C00000"/>
              </a:buClr>
              <a:buSzPct val="115000"/>
              <a:buFont typeface="Arial" pitchFamily="34" charset="0"/>
              <a:buChar char="•"/>
              <a:defRPr/>
            </a:pPr>
            <a:r>
              <a:rPr lang="en-US" sz="1700" dirty="0">
                <a:solidFill>
                  <a:schemeClr val="tx1">
                    <a:lumMod val="75000"/>
                    <a:lumOff val="25000"/>
                  </a:schemeClr>
                </a:solidFill>
              </a:rPr>
              <a:t>Must be worn at all times.</a:t>
            </a:r>
          </a:p>
          <a:p>
            <a:pPr marL="651510" lvl="1" indent="-285750" eaLnBrk="1" fontAlgn="auto" hangingPunct="1">
              <a:lnSpc>
                <a:spcPct val="80000"/>
              </a:lnSpc>
              <a:buClr>
                <a:srgbClr val="C00000"/>
              </a:buClr>
              <a:buSzPct val="115000"/>
              <a:buFont typeface="Arial" pitchFamily="34" charset="0"/>
              <a:buChar char="•"/>
              <a:defRPr/>
            </a:pPr>
            <a:r>
              <a:rPr lang="en-US" sz="1700" dirty="0">
                <a:solidFill>
                  <a:schemeClr val="tx1">
                    <a:lumMod val="75000"/>
                    <a:lumOff val="25000"/>
                  </a:schemeClr>
                </a:solidFill>
              </a:rPr>
              <a:t>Include Name and Title.</a:t>
            </a:r>
          </a:p>
          <a:p>
            <a:pPr marL="548640" lvl="1" indent="-182880" eaLnBrk="1" fontAlgn="auto" hangingPunct="1">
              <a:lnSpc>
                <a:spcPct val="80000"/>
              </a:lnSpc>
              <a:buClr>
                <a:schemeClr val="tx1"/>
              </a:buClr>
              <a:buSzPct val="115000"/>
              <a:buFont typeface="Wingdings" pitchFamily="2" charset="2"/>
              <a:buChar char="§"/>
              <a:defRPr/>
            </a:pPr>
            <a:endParaRPr lang="en-US" sz="100" dirty="0">
              <a:solidFill>
                <a:schemeClr val="tx1">
                  <a:lumMod val="75000"/>
                  <a:lumOff val="25000"/>
                </a:schemeClr>
              </a:solidFill>
            </a:endParaRPr>
          </a:p>
          <a:p>
            <a:pPr marL="388620" indent="-342900" eaLnBrk="1" fontAlgn="auto" hangingPunct="1">
              <a:lnSpc>
                <a:spcPct val="80000"/>
              </a:lnSpc>
              <a:buClr>
                <a:schemeClr val="tx1"/>
              </a:buClr>
              <a:buSzPct val="115000"/>
              <a:buFont typeface="Wingdings" pitchFamily="2" charset="2"/>
              <a:buChar char="§"/>
              <a:defRPr/>
            </a:pPr>
            <a:r>
              <a:rPr lang="en-US" u="sng" dirty="0">
                <a:solidFill>
                  <a:schemeClr val="tx1">
                    <a:lumMod val="75000"/>
                    <a:lumOff val="25000"/>
                  </a:schemeClr>
                </a:solidFill>
              </a:rPr>
              <a:t>Absences/Tardiness</a:t>
            </a:r>
          </a:p>
          <a:p>
            <a:pPr marL="651510" lvl="1" indent="-285750" eaLnBrk="1" fontAlgn="auto" hangingPunct="1">
              <a:lnSpc>
                <a:spcPct val="80000"/>
              </a:lnSpc>
              <a:buClr>
                <a:schemeClr val="tx1"/>
              </a:buClr>
              <a:buSzPct val="115000"/>
              <a:buFont typeface="Arial" pitchFamily="34" charset="0"/>
              <a:buChar char="•"/>
              <a:defRPr/>
            </a:pPr>
            <a:r>
              <a:rPr lang="en-US" sz="1700" dirty="0">
                <a:solidFill>
                  <a:schemeClr val="tx1">
                    <a:lumMod val="75000"/>
                    <a:lumOff val="25000"/>
                  </a:schemeClr>
                </a:solidFill>
              </a:rPr>
              <a:t>Please call your judge if you are running late and not going to make it. </a:t>
            </a:r>
          </a:p>
          <a:p>
            <a:pPr marL="651510" lvl="1" indent="-285750" eaLnBrk="1" fontAlgn="auto" hangingPunct="1">
              <a:lnSpc>
                <a:spcPct val="80000"/>
              </a:lnSpc>
              <a:buClr>
                <a:schemeClr val="tx1"/>
              </a:buClr>
              <a:buSzPct val="115000"/>
              <a:buFont typeface="Arial" pitchFamily="34" charset="0"/>
              <a:buChar char="•"/>
              <a:defRPr/>
            </a:pPr>
            <a:r>
              <a:rPr lang="en-US" sz="1700" dirty="0">
                <a:solidFill>
                  <a:schemeClr val="tx1">
                    <a:lumMod val="75000"/>
                    <a:lumOff val="25000"/>
                  </a:schemeClr>
                </a:solidFill>
              </a:rPr>
              <a:t>Tardiness creates an interruption in workflow and should be pre</a:t>
            </a:r>
            <a:r>
              <a:rPr lang="en-US" sz="1800" dirty="0">
                <a:solidFill>
                  <a:schemeClr val="tx1">
                    <a:lumMod val="75000"/>
                    <a:lumOff val="25000"/>
                  </a:schemeClr>
                </a:solidFill>
              </a:rPr>
              <a:t>vented if possible.</a:t>
            </a:r>
          </a:p>
          <a:p>
            <a:pPr marL="548640" lvl="1" indent="-182880" eaLnBrk="1" fontAlgn="auto" hangingPunct="1">
              <a:lnSpc>
                <a:spcPct val="80000"/>
              </a:lnSpc>
              <a:buClr>
                <a:schemeClr val="tx1"/>
              </a:buClr>
              <a:buSzPct val="115000"/>
              <a:buFont typeface="Wingdings" pitchFamily="2" charset="2"/>
              <a:buChar char="§"/>
              <a:defRPr/>
            </a:pPr>
            <a:endParaRPr lang="en-US" sz="100" dirty="0">
              <a:solidFill>
                <a:schemeClr val="tx1">
                  <a:lumMod val="75000"/>
                  <a:lumOff val="25000"/>
                </a:schemeClr>
              </a:solidFill>
            </a:endParaRPr>
          </a:p>
          <a:p>
            <a:pPr marL="388620" indent="-342900" eaLnBrk="1" fontAlgn="auto" hangingPunct="1">
              <a:lnSpc>
                <a:spcPct val="80000"/>
              </a:lnSpc>
              <a:buClr>
                <a:schemeClr val="tx1"/>
              </a:buClr>
              <a:buSzPct val="115000"/>
              <a:buFont typeface="Wingdings" pitchFamily="2" charset="2"/>
              <a:buChar char="§"/>
              <a:defRPr/>
            </a:pPr>
            <a:r>
              <a:rPr lang="en-US" u="sng" dirty="0">
                <a:solidFill>
                  <a:schemeClr val="tx1">
                    <a:lumMod val="75000"/>
                    <a:lumOff val="25000"/>
                  </a:schemeClr>
                </a:solidFill>
              </a:rPr>
              <a:t>Politicking</a:t>
            </a:r>
          </a:p>
          <a:p>
            <a:pPr marL="651510" lvl="1" indent="-285750" eaLnBrk="1" fontAlgn="auto" hangingPunct="1">
              <a:lnSpc>
                <a:spcPct val="80000"/>
              </a:lnSpc>
              <a:buClr>
                <a:srgbClr val="C00000"/>
              </a:buClr>
              <a:buSzPct val="115000"/>
              <a:buFont typeface="Arial" pitchFamily="34" charset="0"/>
              <a:buChar char="•"/>
              <a:defRPr/>
            </a:pPr>
            <a:r>
              <a:rPr lang="en-US" sz="1800" dirty="0">
                <a:solidFill>
                  <a:schemeClr val="tx1">
                    <a:lumMod val="75000"/>
                    <a:lumOff val="25000"/>
                  </a:schemeClr>
                </a:solidFill>
              </a:rPr>
              <a:t>No politicking is allowed in the polling place.  </a:t>
            </a:r>
          </a:p>
          <a:p>
            <a:pPr marL="651510" lvl="1" indent="-285750" eaLnBrk="1" fontAlgn="auto" hangingPunct="1">
              <a:lnSpc>
                <a:spcPct val="80000"/>
              </a:lnSpc>
              <a:buClr>
                <a:srgbClr val="C00000"/>
              </a:buClr>
              <a:buSzPct val="115000"/>
              <a:buFont typeface="Arial" pitchFamily="34" charset="0"/>
              <a:buChar char="•"/>
              <a:defRPr/>
            </a:pPr>
            <a:r>
              <a:rPr lang="en-US" sz="1800" dirty="0">
                <a:solidFill>
                  <a:schemeClr val="tx1">
                    <a:lumMod val="75000"/>
                    <a:lumOff val="25000"/>
                  </a:schemeClr>
                </a:solidFill>
              </a:rPr>
              <a:t>Leave all buttons, pins, or other political items at home.</a:t>
            </a:r>
          </a:p>
          <a:p>
            <a:pPr marL="651510" lvl="1" indent="-285750" eaLnBrk="1" fontAlgn="auto" hangingPunct="1">
              <a:lnSpc>
                <a:spcPct val="80000"/>
              </a:lnSpc>
              <a:buClr>
                <a:srgbClr val="C00000"/>
              </a:buClr>
              <a:buSzPct val="115000"/>
              <a:buFont typeface="Arial" pitchFamily="34" charset="0"/>
              <a:buChar char="•"/>
              <a:defRPr/>
            </a:pPr>
            <a:r>
              <a:rPr lang="en-US" sz="1800" dirty="0">
                <a:solidFill>
                  <a:schemeClr val="tx1">
                    <a:lumMod val="75000"/>
                    <a:lumOff val="25000"/>
                  </a:schemeClr>
                </a:solidFill>
              </a:rPr>
              <a:t>Shirts/hats supporting candidates may not be worn.</a:t>
            </a:r>
          </a:p>
          <a:p>
            <a:pPr marL="651510" lvl="1" indent="-285750" eaLnBrk="1" fontAlgn="auto" hangingPunct="1">
              <a:lnSpc>
                <a:spcPct val="80000"/>
              </a:lnSpc>
              <a:buClr>
                <a:srgbClr val="C00000"/>
              </a:buClr>
              <a:buSzPct val="115000"/>
              <a:buFont typeface="Arial" pitchFamily="34" charset="0"/>
              <a:buChar char="•"/>
              <a:defRPr/>
            </a:pPr>
            <a:r>
              <a:rPr lang="en-US" sz="1800" dirty="0">
                <a:solidFill>
                  <a:schemeClr val="tx1">
                    <a:lumMod val="75000"/>
                    <a:lumOff val="25000"/>
                  </a:schemeClr>
                </a:solidFill>
              </a:rPr>
              <a:t>Cars should not display bumper stickers, signs, or any other politically motivated material.</a:t>
            </a:r>
          </a:p>
          <a:p>
            <a:pPr marL="548640" lvl="1" indent="-182880" eaLnBrk="1" fontAlgn="auto" hangingPunct="1">
              <a:lnSpc>
                <a:spcPct val="80000"/>
              </a:lnSpc>
              <a:buClr>
                <a:schemeClr val="tx1"/>
              </a:buClr>
              <a:buSzPct val="115000"/>
              <a:buFont typeface="Wingdings" pitchFamily="2" charset="2"/>
              <a:buChar char="§"/>
              <a:defRPr/>
            </a:pPr>
            <a:endParaRPr lang="en-US" sz="100" dirty="0">
              <a:solidFill>
                <a:schemeClr val="tx1">
                  <a:lumMod val="75000"/>
                  <a:lumOff val="25000"/>
                </a:schemeClr>
              </a:solidFill>
            </a:endParaRPr>
          </a:p>
          <a:p>
            <a:pPr marL="388620" indent="-342900" eaLnBrk="1" fontAlgn="auto" hangingPunct="1">
              <a:lnSpc>
                <a:spcPct val="80000"/>
              </a:lnSpc>
              <a:buClr>
                <a:schemeClr val="tx1"/>
              </a:buClr>
              <a:buSzPct val="115000"/>
              <a:buFont typeface="Wingdings" pitchFamily="2" charset="2"/>
              <a:buChar char="§"/>
              <a:defRPr/>
            </a:pPr>
            <a:r>
              <a:rPr lang="en-US" u="sng" dirty="0">
                <a:solidFill>
                  <a:schemeClr val="tx1">
                    <a:lumMod val="75000"/>
                    <a:lumOff val="25000"/>
                  </a:schemeClr>
                </a:solidFill>
              </a:rPr>
              <a:t>Use of Personal Cell Phone</a:t>
            </a:r>
          </a:p>
          <a:p>
            <a:pPr marL="651510" lvl="1" indent="-285750" eaLnBrk="1" fontAlgn="auto" hangingPunct="1">
              <a:lnSpc>
                <a:spcPct val="80000"/>
              </a:lnSpc>
              <a:buClr>
                <a:srgbClr val="C00000"/>
              </a:buClr>
              <a:buSzPct val="115000"/>
              <a:buFont typeface="Arial" pitchFamily="34" charset="0"/>
              <a:buChar char="•"/>
              <a:defRPr/>
            </a:pPr>
            <a:r>
              <a:rPr lang="en-US" sz="1800" dirty="0">
                <a:solidFill>
                  <a:schemeClr val="tx1">
                    <a:lumMod val="75000"/>
                    <a:lumOff val="25000"/>
                  </a:schemeClr>
                </a:solidFill>
              </a:rPr>
              <a:t>Should only be used when away from the voting area or during emergency situations.</a:t>
            </a:r>
          </a:p>
        </p:txBody>
      </p:sp>
      <p:pic>
        <p:nvPicPr>
          <p:cNvPr id="59396" name="Picture 6" descr="photo name t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1371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quarter" idx="13"/>
          </p:nvPr>
        </p:nvSpPr>
        <p:spPr>
          <a:xfrm>
            <a:off x="214313" y="1828800"/>
            <a:ext cx="8472487" cy="4876800"/>
          </a:xfrm>
        </p:spPr>
        <p:txBody>
          <a:bodyPr rtlCol="0">
            <a:normAutofit/>
          </a:bodyPr>
          <a:lstStyle/>
          <a:p>
            <a:pPr indent="-182880" eaLnBrk="1" fontAlgn="auto" hangingPunct="1">
              <a:buClr>
                <a:schemeClr val="tx1"/>
              </a:buClr>
              <a:buFont typeface="Wingdings" pitchFamily="2" charset="2"/>
              <a:buChar char="«"/>
              <a:defRPr/>
            </a:pPr>
            <a:r>
              <a:rPr lang="en-US" sz="2800" dirty="0">
                <a:solidFill>
                  <a:schemeClr val="tx1">
                    <a:lumMod val="75000"/>
                    <a:lumOff val="25000"/>
                  </a:schemeClr>
                </a:solidFill>
              </a:rPr>
              <a:t>Lets Open The Polls.  Do you have:</a:t>
            </a:r>
          </a:p>
          <a:p>
            <a:pPr marL="708660" lvl="1" indent="-342900" eaLnBrk="1" fontAlgn="auto" hangingPunct="1">
              <a:buClr>
                <a:schemeClr val="tx1"/>
              </a:buClr>
              <a:buFont typeface="Wingdings" pitchFamily="2" charset="2"/>
              <a:buChar char="§"/>
              <a:defRPr/>
            </a:pPr>
            <a:r>
              <a:rPr lang="en-US" sz="2400" dirty="0">
                <a:solidFill>
                  <a:schemeClr val="tx1">
                    <a:lumMod val="75000"/>
                    <a:lumOff val="25000"/>
                  </a:schemeClr>
                </a:solidFill>
              </a:rPr>
              <a:t>These Forms:</a:t>
            </a:r>
          </a:p>
          <a:p>
            <a:pPr marL="982980" lvl="2" indent="-342900" eaLnBrk="1" fontAlgn="auto" hangingPunct="1">
              <a:buClr>
                <a:srgbClr val="C00000"/>
              </a:buClr>
              <a:buFont typeface="Arial" pitchFamily="34" charset="0"/>
              <a:buChar char="•"/>
              <a:defRPr/>
            </a:pPr>
            <a:r>
              <a:rPr lang="en-US" sz="2000" dirty="0">
                <a:solidFill>
                  <a:schemeClr val="tx1">
                    <a:lumMod val="75000"/>
                    <a:lumOff val="25000"/>
                  </a:schemeClr>
                </a:solidFill>
              </a:rPr>
              <a:t>Oath of Office and Assistance</a:t>
            </a:r>
          </a:p>
          <a:p>
            <a:pPr marL="982980" lvl="2" indent="-342900" eaLnBrk="1" fontAlgn="auto" hangingPunct="1">
              <a:buClr>
                <a:srgbClr val="C00000"/>
              </a:buClr>
              <a:buFont typeface="Arial" pitchFamily="34" charset="0"/>
              <a:buChar char="•"/>
              <a:defRPr/>
            </a:pPr>
            <a:r>
              <a:rPr lang="en-US" sz="2000" dirty="0">
                <a:solidFill>
                  <a:schemeClr val="tx1">
                    <a:lumMod val="75000"/>
                    <a:lumOff val="25000"/>
                  </a:schemeClr>
                </a:solidFill>
              </a:rPr>
              <a:t>Timesheets</a:t>
            </a:r>
          </a:p>
          <a:p>
            <a:pPr marL="982980" lvl="2" indent="-342900" eaLnBrk="1" fontAlgn="auto" hangingPunct="1">
              <a:buClr>
                <a:srgbClr val="C00000"/>
              </a:buClr>
              <a:buFont typeface="Arial" pitchFamily="34" charset="0"/>
              <a:buChar char="•"/>
              <a:defRPr/>
            </a:pPr>
            <a:r>
              <a:rPr lang="en-US" sz="2000" dirty="0">
                <a:solidFill>
                  <a:schemeClr val="tx1">
                    <a:lumMod val="75000"/>
                    <a:lumOff val="25000"/>
                  </a:schemeClr>
                </a:solidFill>
              </a:rPr>
              <a:t>Ballot and Provisional Bags </a:t>
            </a:r>
          </a:p>
          <a:p>
            <a:pPr marL="708660" lvl="1" indent="-342900" eaLnBrk="1" fontAlgn="auto" hangingPunct="1">
              <a:buClr>
                <a:schemeClr val="tx1"/>
              </a:buClr>
              <a:buFont typeface="Wingdings" pitchFamily="2" charset="2"/>
              <a:buChar char="§"/>
              <a:defRPr/>
            </a:pPr>
            <a:r>
              <a:rPr lang="en-US" sz="2400" dirty="0">
                <a:solidFill>
                  <a:schemeClr val="tx1">
                    <a:lumMod val="75000"/>
                    <a:lumOff val="25000"/>
                  </a:schemeClr>
                </a:solidFill>
              </a:rPr>
              <a:t>Did you post your signs?</a:t>
            </a:r>
          </a:p>
          <a:p>
            <a:pPr marL="708660" lvl="1" indent="-342900" eaLnBrk="1" fontAlgn="auto" hangingPunct="1">
              <a:buClr>
                <a:schemeClr val="tx1"/>
              </a:buClr>
              <a:buFont typeface="Wingdings" pitchFamily="2" charset="2"/>
              <a:buChar char="§"/>
              <a:defRPr/>
            </a:pPr>
            <a:r>
              <a:rPr lang="en-US" sz="2400" dirty="0">
                <a:solidFill>
                  <a:schemeClr val="tx1">
                    <a:lumMod val="75000"/>
                    <a:lumOff val="25000"/>
                  </a:schemeClr>
                </a:solidFill>
              </a:rPr>
              <a:t>Inside and Outside</a:t>
            </a:r>
          </a:p>
          <a:p>
            <a:pPr marL="822960" lvl="2" indent="-182880" eaLnBrk="1" fontAlgn="auto" hangingPunct="1">
              <a:buClr>
                <a:schemeClr val="accent6">
                  <a:lumMod val="75000"/>
                </a:schemeClr>
              </a:buClr>
              <a:buFontTx/>
              <a:buNone/>
              <a:defRPr/>
            </a:pPr>
            <a:endParaRPr lang="en-US" sz="2000" dirty="0">
              <a:solidFill>
                <a:schemeClr val="tx1">
                  <a:lumMod val="75000"/>
                  <a:lumOff val="25000"/>
                </a:schemeClr>
              </a:solidFill>
            </a:endParaRPr>
          </a:p>
        </p:txBody>
      </p:sp>
      <p:pic>
        <p:nvPicPr>
          <p:cNvPr id="63491" name="Picture 7" descr="Clock, when the poll op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7200"/>
            <a:ext cx="1143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486400"/>
            <a:ext cx="10668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3493" name="Object 1"/>
          <p:cNvGraphicFramePr>
            <a:graphicFrameLocks noChangeAspect="1"/>
          </p:cNvGraphicFramePr>
          <p:nvPr/>
        </p:nvGraphicFramePr>
        <p:xfrm>
          <a:off x="6294438" y="2895600"/>
          <a:ext cx="1889125" cy="2286000"/>
        </p:xfrm>
        <a:graphic>
          <a:graphicData uri="http://schemas.openxmlformats.org/presentationml/2006/ole">
            <mc:AlternateContent xmlns:mc="http://schemas.openxmlformats.org/markup-compatibility/2006">
              <mc:Choice xmlns:v="urn:schemas-microsoft-com:vml" Requires="v">
                <p:oleObj name="Acrobat Document" r:id="rId4" imgW="5829300" imgH="9601200" progId="AcroExch.Document.7">
                  <p:embed/>
                </p:oleObj>
              </mc:Choice>
              <mc:Fallback>
                <p:oleObj name="Acrobat Document" r:id="rId4" imgW="5829300" imgH="960120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438" y="2895600"/>
                        <a:ext cx="1889125"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4" name="TextBox 7"/>
          <p:cNvSpPr txBox="1">
            <a:spLocks noChangeArrowheads="1"/>
          </p:cNvSpPr>
          <p:nvPr/>
        </p:nvSpPr>
        <p:spPr bwMode="auto">
          <a:xfrm>
            <a:off x="304800" y="461963"/>
            <a:ext cx="613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Opening the Polls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13"/>
          </p:nvPr>
        </p:nvSpPr>
        <p:spPr>
          <a:xfrm>
            <a:off x="1066800" y="1219200"/>
            <a:ext cx="7315200" cy="5105400"/>
          </a:xfrm>
        </p:spPr>
        <p:txBody>
          <a:bodyPr/>
          <a:lstStyle/>
          <a:p>
            <a:pPr eaLnBrk="1" hangingPunct="1">
              <a:buFont typeface="Arial" panose="020B0604020202020204" pitchFamily="34" charset="0"/>
              <a:buChar char="•"/>
            </a:pPr>
            <a:r>
              <a:rPr lang="en-US" altLang="en-US" dirty="0"/>
              <a:t>Election office phone		806-410-1297</a:t>
            </a:r>
          </a:p>
          <a:p>
            <a:pPr eaLnBrk="1" hangingPunct="1">
              <a:buFont typeface="Arial" panose="020B0604020202020204" pitchFamily="34" charset="0"/>
              <a:buChar char="•"/>
            </a:pPr>
            <a:r>
              <a:rPr lang="en-US" altLang="en-US" dirty="0"/>
              <a:t>Tamara’s Election Cell Phone	806-673-5936</a:t>
            </a:r>
          </a:p>
          <a:p>
            <a:pPr marL="1206500" lvl="4" indent="0" eaLnBrk="1" hangingPunct="1">
              <a:buFont typeface="Georgia" panose="02040502050405020303" pitchFamily="18" charset="0"/>
              <a:buNone/>
            </a:pPr>
            <a:r>
              <a:rPr lang="en-US" altLang="en-US" sz="2200" dirty="0"/>
              <a:t>		</a:t>
            </a:r>
          </a:p>
          <a:p>
            <a:pPr marL="1206500" lvl="4" indent="0" eaLnBrk="1" hangingPunct="1">
              <a:buFont typeface="Georgia" panose="02040502050405020303" pitchFamily="18" charset="0"/>
              <a:buNone/>
            </a:pPr>
            <a:endParaRPr lang="en-US" altLang="en-US" sz="3000" dirty="0"/>
          </a:p>
          <a:p>
            <a:pPr marL="1206500" lvl="4" indent="0" eaLnBrk="1" hangingPunct="1">
              <a:buFont typeface="Georgia" panose="02040502050405020303" pitchFamily="18" charset="0"/>
              <a:buNone/>
            </a:pPr>
            <a:endParaRPr lang="en-US" altLang="en-US" sz="2200" dirty="0"/>
          </a:p>
          <a:p>
            <a:pPr marL="914400" lvl="3" indent="0" eaLnBrk="1" hangingPunct="1">
              <a:buFont typeface="Georgia" panose="02040502050405020303" pitchFamily="18" charset="0"/>
              <a:buNone/>
            </a:pPr>
            <a:r>
              <a:rPr lang="en-US" altLang="en-US" dirty="0"/>
              <a:t>		                               </a:t>
            </a:r>
          </a:p>
        </p:txBody>
      </p:sp>
      <p:sp>
        <p:nvSpPr>
          <p:cNvPr id="7" name="Rectangle 2"/>
          <p:cNvSpPr txBox="1">
            <a:spLocks noChangeArrowheads="1"/>
          </p:cNvSpPr>
          <p:nvPr/>
        </p:nvSpPr>
        <p:spPr>
          <a:xfrm>
            <a:off x="1371605" y="152400"/>
            <a:ext cx="6512511" cy="1143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algn="ctr" eaLnBrk="1" fontAlgn="auto" hangingPunct="1">
              <a:spcAft>
                <a:spcPts val="0"/>
              </a:spcAft>
              <a:buClr>
                <a:schemeClr val="accent6">
                  <a:lumMod val="75000"/>
                </a:schemeClr>
              </a:buClr>
              <a:defRPr/>
            </a:pPr>
            <a:r>
              <a:rPr lang="en-US" sz="4000" dirty="0">
                <a:effectLst/>
              </a:rPr>
              <a:t>Important Numbers</a:t>
            </a:r>
            <a:endParaRPr lang="en-US" sz="4000" u="sng"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sz="quarter" idx="13"/>
          </p:nvPr>
        </p:nvSpPr>
        <p:spPr>
          <a:xfrm>
            <a:off x="963613" y="1752600"/>
            <a:ext cx="6400800" cy="4419600"/>
          </a:xfrm>
        </p:spPr>
        <p:txBody>
          <a:bodyPr rtlCol="0">
            <a:normAutofit fontScale="92500" lnSpcReduction="10000"/>
          </a:bodyPr>
          <a:lstStyle/>
          <a:p>
            <a:pPr marL="502920" indent="-457200" eaLnBrk="1" fontAlgn="auto" hangingPunct="1">
              <a:buClrTx/>
              <a:buFont typeface="Wingdings" pitchFamily="2" charset="2"/>
              <a:buChar char="§"/>
              <a:defRPr/>
            </a:pPr>
            <a:r>
              <a:rPr lang="en-US" sz="2800" dirty="0">
                <a:solidFill>
                  <a:schemeClr val="tx1">
                    <a:lumMod val="75000"/>
                    <a:lumOff val="25000"/>
                  </a:schemeClr>
                </a:solidFill>
              </a:rPr>
              <a:t>Who is Eligible?</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Any voter who is physically unable to mark the ballot.</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Any voter who cannot read the ballot.</a:t>
            </a:r>
          </a:p>
          <a:p>
            <a:pPr marL="708660" lvl="1" indent="-342900" eaLnBrk="1" fontAlgn="auto" hangingPunct="1">
              <a:buClr>
                <a:srgbClr val="C00000"/>
              </a:buClr>
              <a:buFont typeface="Arial" pitchFamily="34" charset="0"/>
              <a:buChar char="•"/>
              <a:defRPr/>
            </a:pPr>
            <a:endParaRPr lang="en-US" sz="2400" dirty="0">
              <a:solidFill>
                <a:schemeClr val="tx1">
                  <a:lumMod val="75000"/>
                  <a:lumOff val="25000"/>
                </a:schemeClr>
              </a:solidFill>
            </a:endParaRPr>
          </a:p>
          <a:p>
            <a:pPr marL="502920" indent="-457200" eaLnBrk="1" fontAlgn="auto" hangingPunct="1">
              <a:buClrTx/>
              <a:buFont typeface="Wingdings" pitchFamily="2" charset="2"/>
              <a:buChar char="§"/>
              <a:defRPr/>
            </a:pPr>
            <a:r>
              <a:rPr lang="en-US" sz="2800" dirty="0">
                <a:solidFill>
                  <a:schemeClr val="tx1">
                    <a:lumMod val="75000"/>
                    <a:lumOff val="25000"/>
                  </a:schemeClr>
                </a:solidFill>
              </a:rPr>
              <a:t>What is Allowed?</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Reading the ballot to the voter</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Directing the voter to read the ballot.</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Marking the voter’s ballot.</a:t>
            </a:r>
          </a:p>
          <a:p>
            <a:pPr marL="708660" lvl="1" indent="-342900" eaLnBrk="1" fontAlgn="auto" hangingPunct="1">
              <a:buClr>
                <a:srgbClr val="C00000"/>
              </a:buClr>
              <a:buFont typeface="Arial" pitchFamily="34" charset="0"/>
              <a:buChar char="•"/>
              <a:defRPr/>
            </a:pPr>
            <a:r>
              <a:rPr lang="en-US" sz="2400" dirty="0">
                <a:solidFill>
                  <a:schemeClr val="tx1">
                    <a:lumMod val="75000"/>
                    <a:lumOff val="25000"/>
                  </a:schemeClr>
                </a:solidFill>
              </a:rPr>
              <a:t>Directing the voter to mark the ballot.</a:t>
            </a:r>
          </a:p>
          <a:p>
            <a:pPr marL="548640" lvl="1" indent="-182880" eaLnBrk="1" fontAlgn="auto" hangingPunct="1">
              <a:buClr>
                <a:schemeClr val="tx1"/>
              </a:buClr>
              <a:buFont typeface="Wingdings" pitchFamily="2" charset="2"/>
              <a:buChar char="«"/>
              <a:defRPr/>
            </a:pPr>
            <a:endParaRPr lang="en-US" sz="2400" dirty="0">
              <a:solidFill>
                <a:schemeClr val="tx1">
                  <a:lumMod val="75000"/>
                  <a:lumOff val="25000"/>
                </a:schemeClr>
              </a:solidFill>
            </a:endParaRPr>
          </a:p>
        </p:txBody>
      </p:sp>
      <p:pic>
        <p:nvPicPr>
          <p:cNvPr id="67587" name="Picture 22" descr="MCj030132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063" y="5029200"/>
            <a:ext cx="17351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5"/>
          <p:cNvSpPr txBox="1">
            <a:spLocks noChangeArrowheads="1"/>
          </p:cNvSpPr>
          <p:nvPr/>
        </p:nvSpPr>
        <p:spPr bwMode="auto">
          <a:xfrm>
            <a:off x="1371600" y="3810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Assisting the Voter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sz="quarter" idx="13"/>
          </p:nvPr>
        </p:nvSpPr>
        <p:spPr>
          <a:xfrm>
            <a:off x="304800" y="1371600"/>
            <a:ext cx="8234363" cy="4648200"/>
          </a:xfrm>
        </p:spPr>
        <p:txBody>
          <a:bodyPr rtlCol="0">
            <a:normAutofit lnSpcReduction="10000"/>
          </a:bodyPr>
          <a:lstStyle/>
          <a:p>
            <a:pPr marL="502920" indent="-457200" eaLnBrk="1" fontAlgn="auto" hangingPunct="1">
              <a:lnSpc>
                <a:spcPct val="90000"/>
              </a:lnSpc>
              <a:buClr>
                <a:schemeClr val="tx1"/>
              </a:buClr>
              <a:buFont typeface="Wingdings" pitchFamily="2" charset="2"/>
              <a:buChar char="§"/>
              <a:defRPr/>
            </a:pPr>
            <a:r>
              <a:rPr lang="en-US" sz="2800" dirty="0">
                <a:solidFill>
                  <a:schemeClr val="tx1">
                    <a:lumMod val="75000"/>
                    <a:lumOff val="25000"/>
                  </a:schemeClr>
                </a:solidFill>
              </a:rPr>
              <a:t>Who Can Assist?</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Any person the voter chooses.</a:t>
            </a:r>
          </a:p>
          <a:p>
            <a:pPr marL="982980" lvl="2" indent="-342900" eaLnBrk="1" fontAlgn="auto" hangingPunct="1">
              <a:lnSpc>
                <a:spcPct val="90000"/>
              </a:lnSpc>
              <a:buClr>
                <a:srgbClr val="C00000"/>
              </a:buClr>
              <a:buFont typeface="Wingdings" pitchFamily="2" charset="2"/>
              <a:buChar char="v"/>
              <a:defRPr/>
            </a:pPr>
            <a:r>
              <a:rPr lang="en-US" sz="2000" dirty="0">
                <a:solidFill>
                  <a:schemeClr val="tx1">
                    <a:lumMod val="75000"/>
                    <a:lumOff val="25000"/>
                  </a:schemeClr>
                </a:solidFill>
              </a:rPr>
              <a:t>EXCEPT: the voter’s employer, an agent of their employer, or agent of the voters union.</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Candidates may assist a voter.</a:t>
            </a:r>
          </a:p>
          <a:p>
            <a:pPr marL="502920" indent="-457200" eaLnBrk="1" fontAlgn="auto" hangingPunct="1">
              <a:lnSpc>
                <a:spcPct val="90000"/>
              </a:lnSpc>
              <a:buClr>
                <a:schemeClr val="tx1"/>
              </a:buClr>
              <a:buFont typeface="Wingdings" pitchFamily="2" charset="2"/>
              <a:buChar char="§"/>
              <a:defRPr/>
            </a:pPr>
            <a:r>
              <a:rPr lang="en-US" sz="2800" dirty="0">
                <a:solidFill>
                  <a:schemeClr val="tx1">
                    <a:lumMod val="75000"/>
                    <a:lumOff val="25000"/>
                  </a:schemeClr>
                </a:solidFill>
              </a:rPr>
              <a:t>Persons can provide assistance regardless of:</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The fact they have assisted someone else.</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Their residence.</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Their citizenship.</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Their voter registration status.</a:t>
            </a:r>
          </a:p>
          <a:p>
            <a:pPr marL="708660" lvl="1" indent="-342900" eaLnBrk="1" fontAlgn="auto" hangingPunct="1">
              <a:lnSpc>
                <a:spcPct val="90000"/>
              </a:lnSpc>
              <a:buClr>
                <a:srgbClr val="C00000"/>
              </a:buClr>
              <a:buFont typeface="Arial" pitchFamily="34" charset="0"/>
              <a:buChar char="•"/>
              <a:defRPr/>
            </a:pPr>
            <a:r>
              <a:rPr lang="en-US" sz="2400" dirty="0">
                <a:solidFill>
                  <a:schemeClr val="tx1">
                    <a:lumMod val="75000"/>
                    <a:lumOff val="25000"/>
                  </a:schemeClr>
                </a:solidFill>
              </a:rPr>
              <a:t>Their Age</a:t>
            </a:r>
          </a:p>
          <a:p>
            <a:pPr marL="548640" lvl="1" indent="-182880" eaLnBrk="1" fontAlgn="auto" hangingPunct="1">
              <a:lnSpc>
                <a:spcPct val="90000"/>
              </a:lnSpc>
              <a:buClr>
                <a:schemeClr val="accent6">
                  <a:lumMod val="75000"/>
                </a:schemeClr>
              </a:buClr>
              <a:defRPr/>
            </a:pPr>
            <a:endParaRPr lang="en-US" sz="2400" dirty="0">
              <a:solidFill>
                <a:schemeClr val="tx1">
                  <a:lumMod val="75000"/>
                  <a:lumOff val="25000"/>
                </a:schemeClr>
              </a:solidFill>
            </a:endParaRPr>
          </a:p>
        </p:txBody>
      </p:sp>
      <p:pic>
        <p:nvPicPr>
          <p:cNvPr id="68611"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181600"/>
            <a:ext cx="14478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5"/>
          <p:cNvSpPr txBox="1">
            <a:spLocks noChangeArrowheads="1"/>
          </p:cNvSpPr>
          <p:nvPr/>
        </p:nvSpPr>
        <p:spPr bwMode="auto">
          <a:xfrm>
            <a:off x="1371600" y="3810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Assisting the Voter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quarter" idx="13"/>
          </p:nvPr>
        </p:nvSpPr>
        <p:spPr>
          <a:xfrm>
            <a:off x="228600" y="1371600"/>
            <a:ext cx="7943850" cy="4876800"/>
          </a:xfrm>
        </p:spPr>
        <p:txBody>
          <a:bodyPr rtlCol="0">
            <a:normAutofit fontScale="92500" lnSpcReduction="10000"/>
          </a:bodyPr>
          <a:lstStyle/>
          <a:p>
            <a:pPr marL="388620" indent="-342900" eaLnBrk="1" fontAlgn="auto" hangingPunct="1">
              <a:lnSpc>
                <a:spcPct val="80000"/>
              </a:lnSpc>
              <a:buClr>
                <a:schemeClr val="tx1"/>
              </a:buClr>
              <a:buFont typeface="Wingdings" pitchFamily="2" charset="2"/>
              <a:buChar char="§"/>
              <a:defRPr/>
            </a:pPr>
            <a:r>
              <a:rPr lang="en-US" dirty="0">
                <a:solidFill>
                  <a:schemeClr val="tx1">
                    <a:lumMod val="75000"/>
                    <a:lumOff val="25000"/>
                  </a:schemeClr>
                </a:solidFill>
              </a:rPr>
              <a:t>What if the voter doesn’t choose their assistant?</a:t>
            </a:r>
          </a:p>
          <a:p>
            <a:pPr marL="708660" lvl="1" indent="-342900" eaLnBrk="1" fontAlgn="auto" hangingPunct="1">
              <a:lnSpc>
                <a:spcPct val="80000"/>
              </a:lnSpc>
              <a:buClr>
                <a:srgbClr val="C00000"/>
              </a:buClr>
              <a:buFont typeface="Arial" pitchFamily="34" charset="0"/>
              <a:buChar char="•"/>
              <a:defRPr/>
            </a:pPr>
            <a:r>
              <a:rPr lang="en-US" sz="2200" dirty="0">
                <a:solidFill>
                  <a:schemeClr val="tx1">
                    <a:lumMod val="75000"/>
                    <a:lumOff val="25000"/>
                  </a:schemeClr>
                </a:solidFill>
              </a:rPr>
              <a:t>Election Officers may assist a voter.</a:t>
            </a:r>
          </a:p>
          <a:p>
            <a:pPr marL="708660" lvl="1" indent="-342900" eaLnBrk="1" fontAlgn="auto" hangingPunct="1">
              <a:lnSpc>
                <a:spcPct val="80000"/>
              </a:lnSpc>
              <a:buClr>
                <a:srgbClr val="C00000"/>
              </a:buClr>
              <a:buFont typeface="Arial" pitchFamily="34" charset="0"/>
              <a:buChar char="•"/>
              <a:defRPr/>
            </a:pPr>
            <a:r>
              <a:rPr lang="en-US" sz="2400" dirty="0"/>
              <a:t> </a:t>
            </a:r>
            <a:r>
              <a:rPr lang="en-US" sz="2400" b="1" dirty="0"/>
              <a:t>One</a:t>
            </a:r>
            <a:r>
              <a:rPr lang="en-US" sz="2400" dirty="0"/>
              <a:t> election officer instead of two may assist </a:t>
            </a:r>
          </a:p>
          <a:p>
            <a:pPr marL="365760" lvl="1" indent="0" eaLnBrk="1" fontAlgn="auto" hangingPunct="1">
              <a:lnSpc>
                <a:spcPct val="80000"/>
              </a:lnSpc>
              <a:buClr>
                <a:srgbClr val="C00000"/>
              </a:buClr>
              <a:buFont typeface="Georgia" panose="02040502050405020303" pitchFamily="18" charset="0"/>
              <a:buNone/>
              <a:defRPr/>
            </a:pPr>
            <a:r>
              <a:rPr lang="en-US" sz="2400" dirty="0"/>
              <a:t>     per code §§ 85.034, 85.035. </a:t>
            </a:r>
            <a:endParaRPr lang="en-US" sz="2200" dirty="0">
              <a:solidFill>
                <a:schemeClr val="tx1">
                  <a:lumMod val="75000"/>
                  <a:lumOff val="25000"/>
                </a:schemeClr>
              </a:solidFill>
            </a:endParaRPr>
          </a:p>
          <a:p>
            <a:pPr marL="548640" lvl="1" indent="-182880" eaLnBrk="1" fontAlgn="auto" hangingPunct="1">
              <a:lnSpc>
                <a:spcPct val="80000"/>
              </a:lnSpc>
              <a:buClr>
                <a:schemeClr val="tx1"/>
              </a:buClr>
              <a:buFont typeface="Wingdings" pitchFamily="2" charset="2"/>
              <a:buChar char="«"/>
              <a:defRPr/>
            </a:pPr>
            <a:endParaRPr lang="en-US" sz="2200" dirty="0">
              <a:solidFill>
                <a:schemeClr val="tx1">
                  <a:lumMod val="75000"/>
                  <a:lumOff val="25000"/>
                </a:schemeClr>
              </a:solidFill>
            </a:endParaRPr>
          </a:p>
          <a:p>
            <a:pPr marL="388620" indent="-342900" eaLnBrk="1" fontAlgn="auto" hangingPunct="1">
              <a:lnSpc>
                <a:spcPct val="80000"/>
              </a:lnSpc>
              <a:buClr>
                <a:schemeClr val="tx1"/>
              </a:buClr>
              <a:buFont typeface="Wingdings" pitchFamily="2" charset="2"/>
              <a:buChar char="§"/>
              <a:defRPr/>
            </a:pPr>
            <a:r>
              <a:rPr lang="en-US" dirty="0">
                <a:solidFill>
                  <a:schemeClr val="tx1">
                    <a:lumMod val="75000"/>
                    <a:lumOff val="25000"/>
                  </a:schemeClr>
                </a:solidFill>
              </a:rPr>
              <a:t>Who else can be there?</a:t>
            </a:r>
          </a:p>
          <a:p>
            <a:pPr marL="708660" lvl="1" indent="-342900" eaLnBrk="1" fontAlgn="auto" hangingPunct="1">
              <a:lnSpc>
                <a:spcPct val="80000"/>
              </a:lnSpc>
              <a:buClr>
                <a:srgbClr val="C00000"/>
              </a:buClr>
              <a:buFont typeface="Arial" pitchFamily="34" charset="0"/>
              <a:buChar char="•"/>
              <a:defRPr/>
            </a:pPr>
            <a:r>
              <a:rPr lang="en-US" sz="2200" dirty="0">
                <a:solidFill>
                  <a:schemeClr val="tx1">
                    <a:lumMod val="75000"/>
                    <a:lumOff val="25000"/>
                  </a:schemeClr>
                </a:solidFill>
              </a:rPr>
              <a:t>If the voter chooses an assistant, no one else may be present.</a:t>
            </a:r>
          </a:p>
          <a:p>
            <a:pPr marL="708660" lvl="1" indent="-342900" eaLnBrk="1" fontAlgn="auto" hangingPunct="1">
              <a:lnSpc>
                <a:spcPct val="80000"/>
              </a:lnSpc>
              <a:buClr>
                <a:srgbClr val="C00000"/>
              </a:buClr>
              <a:buFont typeface="Arial" pitchFamily="34" charset="0"/>
              <a:buChar char="•"/>
              <a:defRPr/>
            </a:pPr>
            <a:r>
              <a:rPr lang="en-US" sz="2200" dirty="0">
                <a:solidFill>
                  <a:schemeClr val="tx1">
                    <a:lumMod val="75000"/>
                    <a:lumOff val="25000"/>
                  </a:schemeClr>
                </a:solidFill>
              </a:rPr>
              <a:t>If election workers are assisting a voter, poll watchers may be present to observe.</a:t>
            </a:r>
          </a:p>
          <a:p>
            <a:pPr marL="365760" lvl="1" indent="0" eaLnBrk="1" fontAlgn="auto" hangingPunct="1">
              <a:lnSpc>
                <a:spcPct val="80000"/>
              </a:lnSpc>
              <a:buClr>
                <a:schemeClr val="tx1"/>
              </a:buClr>
              <a:buFont typeface="Georgia" panose="02040502050405020303" pitchFamily="18" charset="0"/>
              <a:buNone/>
              <a:defRPr/>
            </a:pPr>
            <a:endParaRPr lang="en-US" sz="2200" dirty="0">
              <a:solidFill>
                <a:schemeClr val="tx1">
                  <a:lumMod val="75000"/>
                  <a:lumOff val="25000"/>
                </a:schemeClr>
              </a:solidFill>
            </a:endParaRPr>
          </a:p>
          <a:p>
            <a:pPr marL="388620" indent="-342900" eaLnBrk="1" fontAlgn="auto" hangingPunct="1">
              <a:lnSpc>
                <a:spcPct val="80000"/>
              </a:lnSpc>
              <a:buClr>
                <a:schemeClr val="tx1"/>
              </a:buClr>
              <a:buFont typeface="Wingdings" pitchFamily="2" charset="2"/>
              <a:buChar char="§"/>
              <a:defRPr/>
            </a:pPr>
            <a:r>
              <a:rPr lang="en-US" dirty="0">
                <a:solidFill>
                  <a:schemeClr val="tx1">
                    <a:lumMod val="75000"/>
                    <a:lumOff val="25000"/>
                  </a:schemeClr>
                </a:solidFill>
              </a:rPr>
              <a:t>An Interpreter may assist the voter.</a:t>
            </a:r>
          </a:p>
          <a:p>
            <a:pPr marL="708660" lvl="1" indent="-342900" eaLnBrk="1" fontAlgn="auto" hangingPunct="1">
              <a:lnSpc>
                <a:spcPct val="80000"/>
              </a:lnSpc>
              <a:buClr>
                <a:srgbClr val="C00000"/>
              </a:buClr>
              <a:buFont typeface="Arial" pitchFamily="34" charset="0"/>
              <a:buChar char="•"/>
              <a:defRPr/>
            </a:pPr>
            <a:r>
              <a:rPr lang="en-US" sz="2200" dirty="0">
                <a:solidFill>
                  <a:schemeClr val="tx1">
                    <a:lumMod val="75000"/>
                    <a:lumOff val="25000"/>
                  </a:schemeClr>
                </a:solidFill>
              </a:rPr>
              <a:t>Interpreters must be registered in the political subdivision.</a:t>
            </a:r>
          </a:p>
          <a:p>
            <a:pPr marL="708660" lvl="1" indent="-342900" eaLnBrk="1" fontAlgn="auto" hangingPunct="1">
              <a:lnSpc>
                <a:spcPct val="80000"/>
              </a:lnSpc>
              <a:buClr>
                <a:srgbClr val="C00000"/>
              </a:buClr>
              <a:buFont typeface="Arial" pitchFamily="34" charset="0"/>
              <a:buChar char="•"/>
              <a:defRPr/>
            </a:pPr>
            <a:r>
              <a:rPr lang="en-US" sz="2200" dirty="0">
                <a:solidFill>
                  <a:schemeClr val="tx1">
                    <a:lumMod val="75000"/>
                    <a:lumOff val="25000"/>
                  </a:schemeClr>
                </a:solidFill>
              </a:rPr>
              <a:t>Remember: unless the voter is eligible for assistance, the interpreters job ends when the voter gets his/her ballot.</a:t>
            </a:r>
          </a:p>
          <a:p>
            <a:pPr marL="548640" lvl="1" indent="-182880" eaLnBrk="1" fontAlgn="auto" hangingPunct="1">
              <a:lnSpc>
                <a:spcPct val="80000"/>
              </a:lnSpc>
              <a:buClr>
                <a:schemeClr val="tx1"/>
              </a:buClr>
              <a:buFont typeface="Wingdings" pitchFamily="2" charset="2"/>
              <a:buChar char="«"/>
              <a:defRPr/>
            </a:pPr>
            <a:endParaRPr lang="en-US" sz="2200" dirty="0">
              <a:solidFill>
                <a:schemeClr val="tx1">
                  <a:lumMod val="75000"/>
                  <a:lumOff val="25000"/>
                </a:schemeClr>
              </a:solidFill>
            </a:endParaRPr>
          </a:p>
        </p:txBody>
      </p:sp>
      <p:pic>
        <p:nvPicPr>
          <p:cNvPr id="69635" name="Picture 4" descr="MCj030134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513" y="1219200"/>
            <a:ext cx="17224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5"/>
          <p:cNvSpPr txBox="1">
            <a:spLocks noChangeArrowheads="1"/>
          </p:cNvSpPr>
          <p:nvPr/>
        </p:nvSpPr>
        <p:spPr bwMode="auto">
          <a:xfrm>
            <a:off x="1371600" y="3810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Assisting the Voter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sz="quarter" idx="13"/>
          </p:nvPr>
        </p:nvSpPr>
        <p:spPr>
          <a:xfrm>
            <a:off x="152400" y="1474788"/>
            <a:ext cx="8610600" cy="4468812"/>
          </a:xfrm>
        </p:spPr>
        <p:txBody>
          <a:bodyPr/>
          <a:lstStyle/>
          <a:p>
            <a:pPr eaLnBrk="1" hangingPunct="1">
              <a:lnSpc>
                <a:spcPct val="90000"/>
              </a:lnSpc>
              <a:buClr>
                <a:schemeClr val="tx1"/>
              </a:buClr>
              <a:buFont typeface="Wingdings" pitchFamily="2" charset="2"/>
              <a:buChar char="§"/>
              <a:defRPr/>
            </a:pPr>
            <a:r>
              <a:rPr lang="en-US" sz="2800" dirty="0"/>
              <a:t>What else does an interpreter or assistant need to do?</a:t>
            </a:r>
          </a:p>
          <a:p>
            <a:pPr lvl="1" eaLnBrk="1" hangingPunct="1">
              <a:lnSpc>
                <a:spcPct val="90000"/>
              </a:lnSpc>
              <a:buClr>
                <a:srgbClr val="C00000"/>
              </a:buClr>
              <a:buFont typeface="Arial" charset="0"/>
              <a:buChar char="•"/>
              <a:defRPr/>
            </a:pPr>
            <a:r>
              <a:rPr lang="en-US" sz="2400" dirty="0"/>
              <a:t>Take the Oath of Assistance</a:t>
            </a:r>
          </a:p>
          <a:p>
            <a:pPr marL="365125" lvl="1" indent="0" eaLnBrk="1" hangingPunct="1">
              <a:lnSpc>
                <a:spcPct val="90000"/>
              </a:lnSpc>
              <a:buClr>
                <a:srgbClr val="C00000"/>
              </a:buClr>
              <a:buFont typeface="Georgia" panose="02040502050405020303" pitchFamily="18" charset="0"/>
              <a:buNone/>
              <a:defRPr/>
            </a:pPr>
            <a:endParaRPr lang="en-US" sz="2400" dirty="0"/>
          </a:p>
          <a:p>
            <a:pPr lvl="1" eaLnBrk="1" hangingPunct="1">
              <a:lnSpc>
                <a:spcPct val="90000"/>
              </a:lnSpc>
              <a:buClr>
                <a:srgbClr val="C00000"/>
              </a:buClr>
              <a:buFont typeface="Arial" charset="0"/>
              <a:buChar char="•"/>
              <a:defRPr/>
            </a:pPr>
            <a:r>
              <a:rPr lang="en-US" sz="2400" dirty="0"/>
              <a:t>Election official must ask the voter if they want the  entire ballot read to them, and if so, must instruct the assistant to do so.</a:t>
            </a:r>
          </a:p>
          <a:p>
            <a:pPr marL="365125" lvl="1" indent="0" eaLnBrk="1" hangingPunct="1">
              <a:lnSpc>
                <a:spcPct val="90000"/>
              </a:lnSpc>
              <a:buClr>
                <a:srgbClr val="C00000"/>
              </a:buClr>
              <a:buFont typeface="Georgia" panose="02040502050405020303" pitchFamily="18" charset="0"/>
              <a:buNone/>
              <a:defRPr/>
            </a:pPr>
            <a:endParaRPr lang="en-US" sz="2400" dirty="0"/>
          </a:p>
          <a:p>
            <a:pPr lvl="1" eaLnBrk="1" hangingPunct="1">
              <a:lnSpc>
                <a:spcPct val="90000"/>
              </a:lnSpc>
              <a:buClr>
                <a:srgbClr val="C00000"/>
              </a:buClr>
              <a:buFont typeface="Arial" charset="0"/>
              <a:buChar char="•"/>
              <a:defRPr/>
            </a:pPr>
            <a:r>
              <a:rPr lang="en-US" sz="2400" dirty="0"/>
              <a:t>Must NOT mark the ballot in anyway other than how the voter indicates they want the ballot marked.  </a:t>
            </a:r>
            <a:r>
              <a:rPr lang="en-US" sz="2400" b="1" dirty="0"/>
              <a:t>Offense is a Class A Misdemeanor.</a:t>
            </a:r>
          </a:p>
        </p:txBody>
      </p:sp>
      <p:pic>
        <p:nvPicPr>
          <p:cNvPr id="70659" name="Picture 4" descr="j02894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43575"/>
            <a:ext cx="14271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5"/>
          <p:cNvSpPr txBox="1">
            <a:spLocks noChangeArrowheads="1"/>
          </p:cNvSpPr>
          <p:nvPr/>
        </p:nvSpPr>
        <p:spPr bwMode="auto">
          <a:xfrm>
            <a:off x="1371600" y="3810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Assisting the Voter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sz="quarter" idx="13"/>
          </p:nvPr>
        </p:nvSpPr>
        <p:spPr>
          <a:xfrm>
            <a:off x="228600" y="1371600"/>
            <a:ext cx="7772400" cy="4724400"/>
          </a:xfrm>
        </p:spPr>
        <p:txBody>
          <a:bodyPr/>
          <a:lstStyle/>
          <a:p>
            <a:pPr eaLnBrk="1" hangingPunct="1">
              <a:buClr>
                <a:schemeClr val="tx1"/>
              </a:buClr>
              <a:buFont typeface="Wingdings" panose="05000000000000000000" pitchFamily="2" charset="2"/>
              <a:buChar char="§"/>
            </a:pPr>
            <a:r>
              <a:rPr lang="en-US" altLang="en-US"/>
              <a:t>What is curbside voting?</a:t>
            </a:r>
          </a:p>
          <a:p>
            <a:pPr lvl="1" eaLnBrk="1" hangingPunct="1">
              <a:buClr>
                <a:srgbClr val="C00000"/>
              </a:buClr>
              <a:buFont typeface="Arial" panose="020B0604020202020204" pitchFamily="34" charset="0"/>
              <a:buChar char="•"/>
            </a:pPr>
            <a:r>
              <a:rPr lang="en-US" altLang="en-US"/>
              <a:t>Curbside voting is the assistance of a voter at their vehicle.  This is not DRIVE-UP voting.  The voter must be physically unable to enter the polling place.</a:t>
            </a:r>
          </a:p>
          <a:p>
            <a:pPr lvl="1" eaLnBrk="1" hangingPunct="1">
              <a:buClr>
                <a:schemeClr val="tx1"/>
              </a:buClr>
              <a:buFont typeface="Wingdings" panose="05000000000000000000" pitchFamily="2" charset="2"/>
              <a:buChar char="«"/>
            </a:pPr>
            <a:endParaRPr lang="en-US" altLang="en-US"/>
          </a:p>
          <a:p>
            <a:pPr eaLnBrk="1" hangingPunct="1">
              <a:buClr>
                <a:schemeClr val="tx1"/>
              </a:buClr>
              <a:buFont typeface="Wingdings" panose="05000000000000000000" pitchFamily="2" charset="2"/>
              <a:buChar char="§"/>
            </a:pPr>
            <a:r>
              <a:rPr lang="en-US" altLang="en-US"/>
              <a:t>What is the process?</a:t>
            </a:r>
          </a:p>
          <a:p>
            <a:pPr lvl="1" eaLnBrk="1" hangingPunct="1">
              <a:buClr>
                <a:srgbClr val="C00000"/>
              </a:buClr>
              <a:buFont typeface="Arial" panose="020B0604020202020204" pitchFamily="34" charset="0"/>
              <a:buChar char="•"/>
            </a:pPr>
            <a:r>
              <a:rPr lang="en-US" altLang="en-US"/>
              <a:t>Qualify the voter as you would any other voter with one of the seven (7) categories of acceptable forms of ID.</a:t>
            </a:r>
          </a:p>
          <a:p>
            <a:pPr lvl="1" eaLnBrk="1" hangingPunct="1">
              <a:buClr>
                <a:srgbClr val="C00000"/>
              </a:buClr>
              <a:buFont typeface="Arial" panose="020B0604020202020204" pitchFamily="34" charset="0"/>
              <a:buChar char="•"/>
            </a:pPr>
            <a:r>
              <a:rPr lang="en-US" altLang="en-US"/>
              <a:t>Once qualified an election official may deliver a ballot to the voter “curbside”.</a:t>
            </a:r>
          </a:p>
          <a:p>
            <a:pPr lvl="1" eaLnBrk="1" hangingPunct="1">
              <a:buClr>
                <a:srgbClr val="C00000"/>
              </a:buClr>
              <a:buFont typeface="Arial" panose="020B0604020202020204" pitchFamily="34" charset="0"/>
              <a:buChar char="•"/>
            </a:pPr>
            <a:r>
              <a:rPr lang="en-US" altLang="en-US"/>
              <a:t>Poll Watchers and inspectors may observe curbside voting.</a:t>
            </a:r>
          </a:p>
          <a:p>
            <a:pPr lvl="1" eaLnBrk="1" hangingPunct="1">
              <a:buFontTx/>
              <a:buNone/>
            </a:pPr>
            <a:endParaRPr lang="en-US" altLang="en-US"/>
          </a:p>
        </p:txBody>
      </p:sp>
      <p:pic>
        <p:nvPicPr>
          <p:cNvPr id="71683"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0292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descr="car_clipart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1000"/>
            <a:ext cx="1981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6"/>
          <p:cNvSpPr txBox="1">
            <a:spLocks noChangeArrowheads="1"/>
          </p:cNvSpPr>
          <p:nvPr/>
        </p:nvSpPr>
        <p:spPr bwMode="auto">
          <a:xfrm>
            <a:off x="457200" y="3810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Curbside Voting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3"/>
          </p:nvPr>
        </p:nvSpPr>
        <p:spPr>
          <a:xfrm>
            <a:off x="239713" y="1905000"/>
            <a:ext cx="8483600" cy="4572000"/>
          </a:xfrm>
        </p:spPr>
        <p:txBody>
          <a:bodyPr rtlCol="0">
            <a:normAutofit fontScale="92500" lnSpcReduction="10000"/>
          </a:bodyPr>
          <a:lstStyle/>
          <a:p>
            <a:pPr marL="388620" indent="-342900" eaLnBrk="1" fontAlgn="auto" hangingPunct="1">
              <a:lnSpc>
                <a:spcPct val="90000"/>
              </a:lnSpc>
              <a:buClr>
                <a:schemeClr val="tx1"/>
              </a:buClr>
              <a:buFont typeface="Wingdings" pitchFamily="2" charset="2"/>
              <a:buChar char="§"/>
              <a:defRPr/>
            </a:pPr>
            <a:r>
              <a:rPr lang="en-US" sz="2100" u="sng" dirty="0">
                <a:solidFill>
                  <a:schemeClr val="tx1">
                    <a:lumMod val="75000"/>
                    <a:lumOff val="25000"/>
                  </a:schemeClr>
                </a:solidFill>
              </a:rPr>
              <a:t>Electioneering</a:t>
            </a:r>
          </a:p>
          <a:p>
            <a:pPr marL="708660" lvl="1" indent="-342900" eaLnBrk="1" fontAlgn="auto" hangingPunct="1">
              <a:lnSpc>
                <a:spcPct val="90000"/>
              </a:lnSpc>
              <a:buClr>
                <a:srgbClr val="C00000"/>
              </a:buClr>
              <a:buFont typeface="Arial" pitchFamily="34" charset="0"/>
              <a:buChar char="•"/>
              <a:defRPr/>
            </a:pPr>
            <a:r>
              <a:rPr lang="en-US" sz="2100" dirty="0">
                <a:solidFill>
                  <a:schemeClr val="tx1">
                    <a:lumMod val="75000"/>
                    <a:lumOff val="25000"/>
                  </a:schemeClr>
                </a:solidFill>
              </a:rPr>
              <a:t>It is unlawful for any person to electioneer or loiter within the boundary established by the distance markers. This offense is classified as a Class C misdemeanor. (Sec.61.003)</a:t>
            </a:r>
          </a:p>
          <a:p>
            <a:pPr marL="651510" lvl="1" indent="-285750" eaLnBrk="1" fontAlgn="auto" hangingPunct="1">
              <a:lnSpc>
                <a:spcPct val="90000"/>
              </a:lnSpc>
              <a:buClr>
                <a:srgbClr val="C00000"/>
              </a:buClr>
              <a:buFont typeface="Arial" pitchFamily="34" charset="0"/>
              <a:buChar char="•"/>
              <a:defRPr/>
            </a:pPr>
            <a:r>
              <a:rPr lang="en-US" sz="1600" b="1" dirty="0">
                <a:solidFill>
                  <a:schemeClr val="tx1">
                    <a:lumMod val="75000"/>
                    <a:lumOff val="25000"/>
                  </a:schemeClr>
                </a:solidFill>
              </a:rPr>
              <a:t>        </a:t>
            </a:r>
            <a:r>
              <a:rPr lang="en-US" sz="1600" b="1" u="sng" dirty="0">
                <a:solidFill>
                  <a:schemeClr val="tx1">
                    <a:lumMod val="75000"/>
                    <a:lumOff val="25000"/>
                  </a:schemeClr>
                </a:solidFill>
              </a:rPr>
              <a:t>**Distance Markers for Early Voting are to be set at 100 feet**</a:t>
            </a:r>
          </a:p>
          <a:p>
            <a:pPr marL="651510" lvl="1" indent="-285750" eaLnBrk="1" fontAlgn="auto" hangingPunct="1">
              <a:lnSpc>
                <a:spcPct val="90000"/>
              </a:lnSpc>
              <a:buClr>
                <a:schemeClr val="tx1"/>
              </a:buClr>
              <a:buFont typeface="Wingdings" pitchFamily="2" charset="2"/>
              <a:buChar char="§"/>
              <a:defRPr/>
            </a:pPr>
            <a:endParaRPr lang="en-US" sz="1600" b="1" u="sng" dirty="0">
              <a:solidFill>
                <a:schemeClr val="tx1">
                  <a:lumMod val="75000"/>
                  <a:lumOff val="25000"/>
                </a:schemeClr>
              </a:solidFill>
            </a:endParaRPr>
          </a:p>
          <a:p>
            <a:pPr marL="388620" indent="-342900" eaLnBrk="1" fontAlgn="auto" hangingPunct="1">
              <a:lnSpc>
                <a:spcPct val="90000"/>
              </a:lnSpc>
              <a:buClr>
                <a:schemeClr val="tx1"/>
              </a:buClr>
              <a:buFont typeface="Wingdings" pitchFamily="2" charset="2"/>
              <a:buChar char="§"/>
              <a:defRPr/>
            </a:pPr>
            <a:r>
              <a:rPr lang="en-US" u="sng" dirty="0">
                <a:solidFill>
                  <a:schemeClr val="tx1">
                    <a:lumMod val="75000"/>
                    <a:lumOff val="25000"/>
                  </a:schemeClr>
                </a:solidFill>
              </a:rPr>
              <a:t>Unlawful Operation of Sound Amplification Device or Sound Truck:</a:t>
            </a:r>
          </a:p>
          <a:p>
            <a:pPr marL="708660" lvl="1" indent="-342900" eaLnBrk="1" fontAlgn="auto" hangingPunct="1">
              <a:lnSpc>
                <a:spcPct val="90000"/>
              </a:lnSpc>
              <a:buClr>
                <a:srgbClr val="C00000"/>
              </a:buClr>
              <a:buFont typeface="Arial" pitchFamily="34" charset="0"/>
              <a:buChar char="•"/>
              <a:defRPr/>
            </a:pPr>
            <a:r>
              <a:rPr lang="en-US" sz="2200" dirty="0">
                <a:solidFill>
                  <a:schemeClr val="tx1">
                    <a:lumMod val="75000"/>
                    <a:lumOff val="25000"/>
                  </a:schemeClr>
                </a:solidFill>
              </a:rPr>
              <a:t>A person commits an offense if, during the voting period and within </a:t>
            </a:r>
            <a:r>
              <a:rPr lang="en-US" sz="2200" u="sng" dirty="0">
                <a:solidFill>
                  <a:schemeClr val="tx1">
                    <a:lumMod val="75000"/>
                    <a:lumOff val="25000"/>
                  </a:schemeClr>
                </a:solidFill>
              </a:rPr>
              <a:t>1,000</a:t>
            </a:r>
            <a:r>
              <a:rPr lang="en-US" sz="2200" dirty="0">
                <a:solidFill>
                  <a:schemeClr val="tx1">
                    <a:lumMod val="75000"/>
                    <a:lumOff val="25000"/>
                  </a:schemeClr>
                </a:solidFill>
              </a:rPr>
              <a:t> feet of a building in which a polling place is located, the person operates  a sound amplification device or a vehicle with a loud speaker while the device or loudspeaker is being used for the purpose of:</a:t>
            </a:r>
          </a:p>
          <a:p>
            <a:pPr marL="982980" lvl="2" indent="-342900" eaLnBrk="1" fontAlgn="auto" hangingPunct="1">
              <a:lnSpc>
                <a:spcPct val="90000"/>
              </a:lnSpc>
              <a:buClr>
                <a:srgbClr val="C00000"/>
              </a:buClr>
              <a:buFont typeface="Wingdings" pitchFamily="2" charset="2"/>
              <a:buChar char="v"/>
              <a:defRPr/>
            </a:pPr>
            <a:r>
              <a:rPr lang="en-US" sz="2000" dirty="0">
                <a:solidFill>
                  <a:schemeClr val="tx1">
                    <a:lumMod val="75000"/>
                    <a:lumOff val="25000"/>
                  </a:schemeClr>
                </a:solidFill>
              </a:rPr>
              <a:t>Making a political speech; or</a:t>
            </a:r>
          </a:p>
          <a:p>
            <a:pPr marL="982980" lvl="2" indent="-342900" eaLnBrk="1" fontAlgn="auto" hangingPunct="1">
              <a:lnSpc>
                <a:spcPct val="90000"/>
              </a:lnSpc>
              <a:buClr>
                <a:srgbClr val="C00000"/>
              </a:buClr>
              <a:buFont typeface="Wingdings" pitchFamily="2" charset="2"/>
              <a:buChar char="v"/>
              <a:defRPr/>
            </a:pPr>
            <a:r>
              <a:rPr lang="en-US" sz="2000" dirty="0">
                <a:solidFill>
                  <a:schemeClr val="tx1">
                    <a:lumMod val="75000"/>
                    <a:lumOff val="25000"/>
                  </a:schemeClr>
                </a:solidFill>
              </a:rPr>
              <a:t>Electioneering for or against any candidate, measure or political party</a:t>
            </a:r>
          </a:p>
          <a:p>
            <a:pPr marL="548640" lvl="1" indent="-182880" eaLnBrk="1" fontAlgn="auto" hangingPunct="1">
              <a:lnSpc>
                <a:spcPct val="90000"/>
              </a:lnSpc>
              <a:buClr>
                <a:schemeClr val="tx1"/>
              </a:buClr>
              <a:buFont typeface="Wingdings" pitchFamily="2" charset="2"/>
              <a:buChar char="«"/>
              <a:defRPr/>
            </a:pPr>
            <a:endParaRPr lang="en-US" sz="900" dirty="0">
              <a:solidFill>
                <a:schemeClr val="tx1">
                  <a:lumMod val="75000"/>
                  <a:lumOff val="25000"/>
                </a:schemeClr>
              </a:solidFill>
            </a:endParaRPr>
          </a:p>
          <a:p>
            <a:pPr indent="-182880" eaLnBrk="1" fontAlgn="auto" hangingPunct="1">
              <a:lnSpc>
                <a:spcPct val="90000"/>
              </a:lnSpc>
              <a:buClr>
                <a:schemeClr val="tx1"/>
              </a:buClr>
              <a:buFont typeface="Wingdings" pitchFamily="2" charset="2"/>
              <a:buChar char="«"/>
              <a:defRPr/>
            </a:pPr>
            <a:endParaRPr lang="en-US" sz="1800" dirty="0">
              <a:solidFill>
                <a:schemeClr val="tx1">
                  <a:lumMod val="75000"/>
                  <a:lumOff val="25000"/>
                </a:schemeClr>
              </a:solidFill>
            </a:endParaRPr>
          </a:p>
        </p:txBody>
      </p:sp>
      <p:pic>
        <p:nvPicPr>
          <p:cNvPr id="72707" name="Picture 4" descr="MCj030131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52400"/>
            <a:ext cx="16764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Distance Ma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13" y="2362200"/>
            <a:ext cx="762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6"/>
          <p:cNvSpPr txBox="1">
            <a:spLocks noChangeArrowheads="1"/>
          </p:cNvSpPr>
          <p:nvPr/>
        </p:nvSpPr>
        <p:spPr bwMode="auto">
          <a:xfrm>
            <a:off x="381000" y="503238"/>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Electioneering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066800" y="1243013"/>
            <a:ext cx="7543800" cy="1287462"/>
          </a:xfrm>
          <a:prstGeom prst="rect">
            <a:avLst/>
          </a:prstGeom>
          <a:noFill/>
          <a:ln>
            <a:noFill/>
          </a:ln>
          <a:effectLst/>
          <a:extLst>
            <a:ext uri="{909E8E84-426E-40DD-AFC4-6F175D3DCCD1}">
              <a14:hiddenFill xmlns:a14="http://schemas.microsoft.com/office/drawing/2010/main">
                <a:solidFill>
                  <a:schemeClr val="bg1">
                    <a:alpha val="949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accent1"/>
              </a:buClr>
            </a:pPr>
            <a:r>
              <a:rPr lang="en-US" altLang="en-US">
                <a:latin typeface="Times New Roman" panose="02020603050405020304" pitchFamily="18" charset="0"/>
              </a:rPr>
              <a:t>Please remember that while working as an election official in the polling place you are our “Official Customer Service  Representative”.  Servicing the voters of Dallas County and running a smooth election are your top priorities. </a:t>
            </a:r>
          </a:p>
        </p:txBody>
      </p:sp>
      <p:sp>
        <p:nvSpPr>
          <p:cNvPr id="74755" name="Rectangle 3"/>
          <p:cNvSpPr>
            <a:spLocks noChangeArrowheads="1"/>
          </p:cNvSpPr>
          <p:nvPr/>
        </p:nvSpPr>
        <p:spPr bwMode="auto">
          <a:xfrm>
            <a:off x="661988" y="3078163"/>
            <a:ext cx="8001000" cy="3276600"/>
          </a:xfrm>
          <a:prstGeom prst="rect">
            <a:avLst/>
          </a:prstGeom>
          <a:noFill/>
          <a:ln>
            <a:noFill/>
          </a:ln>
          <a:effectLst/>
          <a:extLst>
            <a:ext uri="{909E8E84-426E-40DD-AFC4-6F175D3DCCD1}">
              <a14:hiddenFill xmlns:a14="http://schemas.microsoft.com/office/drawing/2010/main">
                <a:solidFill>
                  <a:schemeClr val="bg1">
                    <a:alpha val="9294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rgbClr val="C00000"/>
              </a:buClr>
              <a:buFont typeface="Arial" panose="020B0604020202020204" pitchFamily="34" charset="0"/>
              <a:buChar char="•"/>
            </a:pPr>
            <a:endParaRPr lang="en-US" altLang="en-US" sz="500" b="1">
              <a:latin typeface="Times New Roman" panose="02020603050405020304" pitchFamily="18" charset="0"/>
            </a:endParaRPr>
          </a:p>
          <a:p>
            <a:pPr>
              <a:lnSpc>
                <a:spcPct val="80000"/>
              </a:lnSpc>
              <a:spcBef>
                <a:spcPct val="20000"/>
              </a:spcBef>
              <a:buClr>
                <a:srgbClr val="C00000"/>
              </a:buClr>
              <a:buFont typeface="Arial" panose="020B0604020202020204" pitchFamily="34" charset="0"/>
              <a:buChar char="•"/>
            </a:pPr>
            <a:r>
              <a:rPr lang="en-US" altLang="en-US" b="1">
                <a:latin typeface="Times New Roman" panose="02020603050405020304" pitchFamily="18" charset="0"/>
              </a:rPr>
              <a:t>Remember to be courteous and respectful to everyone at all times.</a:t>
            </a:r>
          </a:p>
          <a:p>
            <a:pPr>
              <a:lnSpc>
                <a:spcPct val="80000"/>
              </a:lnSpc>
              <a:spcBef>
                <a:spcPct val="20000"/>
              </a:spcBef>
              <a:buClr>
                <a:srgbClr val="C00000"/>
              </a:buClr>
              <a:buFont typeface="Arial" panose="020B0604020202020204" pitchFamily="34" charset="0"/>
              <a:buChar char="•"/>
            </a:pPr>
            <a:r>
              <a:rPr lang="en-US" altLang="en-US">
                <a:latin typeface="Times New Roman" panose="02020603050405020304" pitchFamily="18" charset="0"/>
              </a:rPr>
              <a:t>SMILE</a:t>
            </a:r>
          </a:p>
          <a:p>
            <a:pPr>
              <a:lnSpc>
                <a:spcPct val="80000"/>
              </a:lnSpc>
              <a:spcBef>
                <a:spcPct val="20000"/>
              </a:spcBef>
              <a:buClr>
                <a:srgbClr val="C00000"/>
              </a:buClr>
              <a:buFont typeface="Arial" panose="020B0604020202020204" pitchFamily="34" charset="0"/>
              <a:buChar char="•"/>
            </a:pPr>
            <a:r>
              <a:rPr lang="en-US" altLang="en-US">
                <a:latin typeface="Times New Roman" panose="02020603050405020304" pitchFamily="18" charset="0"/>
              </a:rPr>
              <a:t>Always ENCOURAGE rather than DISCOURAGE</a:t>
            </a:r>
          </a:p>
          <a:p>
            <a:pPr>
              <a:lnSpc>
                <a:spcPct val="80000"/>
              </a:lnSpc>
              <a:spcBef>
                <a:spcPct val="20000"/>
              </a:spcBef>
              <a:buClr>
                <a:srgbClr val="C00000"/>
              </a:buClr>
              <a:buFont typeface="Arial" panose="020B0604020202020204" pitchFamily="34" charset="0"/>
              <a:buChar char="•"/>
            </a:pPr>
            <a:r>
              <a:rPr lang="en-US" altLang="en-US">
                <a:latin typeface="Times New Roman" panose="02020603050405020304" pitchFamily="18" charset="0"/>
              </a:rPr>
              <a:t>Should you experience a difficult situation at your polling place do not allow it to negatively affect those around you. Do your best to correct it.  However…</a:t>
            </a:r>
          </a:p>
          <a:p>
            <a:pPr>
              <a:lnSpc>
                <a:spcPct val="80000"/>
              </a:lnSpc>
              <a:spcBef>
                <a:spcPct val="20000"/>
              </a:spcBef>
              <a:buClr>
                <a:srgbClr val="C00000"/>
              </a:buClr>
              <a:buFont typeface="Arial" panose="020B0604020202020204" pitchFamily="34" charset="0"/>
              <a:buChar char="•"/>
            </a:pPr>
            <a:r>
              <a:rPr lang="en-US" altLang="en-US">
                <a:latin typeface="Times New Roman" panose="02020603050405020304" pitchFamily="18" charset="0"/>
              </a:rPr>
              <a:t>If the situation is more than you can handle do not hesitate to call our office immediately. </a:t>
            </a:r>
          </a:p>
          <a:p>
            <a:pPr>
              <a:lnSpc>
                <a:spcPct val="80000"/>
              </a:lnSpc>
              <a:spcBef>
                <a:spcPct val="20000"/>
              </a:spcBef>
              <a:buClr>
                <a:srgbClr val="C00000"/>
              </a:buClr>
              <a:buFont typeface="Arial" panose="020B0604020202020204" pitchFamily="34" charset="0"/>
              <a:buChar char="•"/>
            </a:pPr>
            <a:r>
              <a:rPr lang="en-US" altLang="en-US" b="1">
                <a:latin typeface="Times New Roman" panose="02020603050405020304" pitchFamily="18" charset="0"/>
              </a:rPr>
              <a:t>Remember the Election Judge is responsible for the location; he/she will assign the duties and responsibilities accordingly to how he/she believes is best for the location. </a:t>
            </a:r>
          </a:p>
          <a:p>
            <a:pPr>
              <a:lnSpc>
                <a:spcPct val="80000"/>
              </a:lnSpc>
              <a:spcBef>
                <a:spcPct val="20000"/>
              </a:spcBef>
              <a:buClr>
                <a:srgbClr val="C00000"/>
              </a:buClr>
              <a:buFont typeface="Arial" panose="020B0604020202020204" pitchFamily="34" charset="0"/>
              <a:buChar char="•"/>
            </a:pPr>
            <a:r>
              <a:rPr lang="en-US" altLang="en-US">
                <a:latin typeface="Times New Roman" panose="02020603050405020304" pitchFamily="18" charset="0"/>
              </a:rPr>
              <a:t>Win the Customer not the Argument.</a:t>
            </a:r>
          </a:p>
        </p:txBody>
      </p:sp>
      <p:sp>
        <p:nvSpPr>
          <p:cNvPr id="38916" name="Rectangle 4"/>
          <p:cNvSpPr>
            <a:spLocks noChangeArrowheads="1"/>
          </p:cNvSpPr>
          <p:nvPr/>
        </p:nvSpPr>
        <p:spPr bwMode="auto">
          <a:xfrm>
            <a:off x="533400" y="2187575"/>
            <a:ext cx="7700963" cy="685800"/>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defRPr/>
            </a:pPr>
            <a:r>
              <a:rPr lang="en-US" sz="3900" dirty="0">
                <a:solidFill>
                  <a:schemeClr val="tx2"/>
                </a:solidFill>
                <a:effectLst>
                  <a:outerShdw blurRad="38100" dist="38100" dir="2700000" algn="tl">
                    <a:srgbClr val="000000"/>
                  </a:outerShdw>
                </a:effectLst>
                <a:latin typeface="Times New Roman" pitchFamily="18" charset="0"/>
              </a:rPr>
              <a:t> </a:t>
            </a:r>
            <a:r>
              <a:rPr lang="en-US" sz="2200" b="1" dirty="0">
                <a:solidFill>
                  <a:schemeClr val="tx2"/>
                </a:solidFill>
                <a:latin typeface="Times New Roman" pitchFamily="18" charset="0"/>
              </a:rPr>
              <a:t>TIPS FOR A SUPER CUSTOMER SERVICE ATTITUDE</a:t>
            </a:r>
          </a:p>
        </p:txBody>
      </p:sp>
      <p:pic>
        <p:nvPicPr>
          <p:cNvPr id="38918" name="Picture 6" descr="MCj042809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68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7"/>
          <p:cNvSpPr txBox="1">
            <a:spLocks noChangeArrowheads="1"/>
          </p:cNvSpPr>
          <p:nvPr/>
        </p:nvSpPr>
        <p:spPr bwMode="auto">
          <a:xfrm>
            <a:off x="1219200" y="9525"/>
            <a:ext cx="7429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t>THE CUSTOMER SERVICE ATTITUDE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100" fill="hold"/>
                                        <p:tgtEl>
                                          <p:spTgt spid="38918"/>
                                        </p:tgtEl>
                                        <p:attrNameLst>
                                          <p:attrName>style.color</p:attrName>
                                        </p:attrNameLst>
                                      </p:cBhvr>
                                      <p:to>
                                        <a:schemeClr val="accent2"/>
                                      </p:to>
                                    </p:animClr>
                                    <p:animClr clrSpc="rgb" dir="cw">
                                      <p:cBhvr>
                                        <p:cTn id="7" dur="100" fill="hold"/>
                                        <p:tgtEl>
                                          <p:spTgt spid="38918"/>
                                        </p:tgtEl>
                                        <p:attrNameLst>
                                          <p:attrName>fillcolor</p:attrName>
                                        </p:attrNameLst>
                                      </p:cBhvr>
                                      <p:to>
                                        <a:schemeClr val="accent2"/>
                                      </p:to>
                                    </p:animClr>
                                    <p:set>
                                      <p:cBhvr>
                                        <p:cTn id="8" dur="100" fill="hold"/>
                                        <p:tgtEl>
                                          <p:spTgt spid="38918"/>
                                        </p:tgtEl>
                                        <p:attrNameLst>
                                          <p:attrName>fill.type</p:attrName>
                                        </p:attrNameLst>
                                      </p:cBhvr>
                                      <p:to>
                                        <p:strVal val="solid"/>
                                      </p:to>
                                    </p:set>
                                    <p:set>
                                      <p:cBhvr>
                                        <p:cTn id="9" dur="100" fill="hold"/>
                                        <p:tgtEl>
                                          <p:spTgt spid="38918"/>
                                        </p:tgtEl>
                                        <p:attrNameLst>
                                          <p:attrName>fill.on</p:attrName>
                                        </p:attrNameLst>
                                      </p:cBhvr>
                                      <p:to>
                                        <p:strVal val="true"/>
                                      </p:to>
                                    </p:set>
                                    <p:animRot by="120000">
                                      <p:cBhvr>
                                        <p:cTn id="10" dur="100" fill="hold">
                                          <p:stCondLst>
                                            <p:cond delay="0"/>
                                          </p:stCondLst>
                                        </p:cTn>
                                        <p:tgtEl>
                                          <p:spTgt spid="38918"/>
                                        </p:tgtEl>
                                        <p:attrNameLst>
                                          <p:attrName>r</p:attrName>
                                        </p:attrNameLst>
                                      </p:cBhvr>
                                    </p:animRot>
                                    <p:animRot by="-240000">
                                      <p:cBhvr>
                                        <p:cTn id="11" dur="200" fill="hold">
                                          <p:stCondLst>
                                            <p:cond delay="200"/>
                                          </p:stCondLst>
                                        </p:cTn>
                                        <p:tgtEl>
                                          <p:spTgt spid="38918"/>
                                        </p:tgtEl>
                                        <p:attrNameLst>
                                          <p:attrName>r</p:attrName>
                                        </p:attrNameLst>
                                      </p:cBhvr>
                                    </p:animRot>
                                    <p:animRot by="240000">
                                      <p:cBhvr>
                                        <p:cTn id="12" dur="200" fill="hold">
                                          <p:stCondLst>
                                            <p:cond delay="400"/>
                                          </p:stCondLst>
                                        </p:cTn>
                                        <p:tgtEl>
                                          <p:spTgt spid="38918"/>
                                        </p:tgtEl>
                                        <p:attrNameLst>
                                          <p:attrName>r</p:attrName>
                                        </p:attrNameLst>
                                      </p:cBhvr>
                                    </p:animRot>
                                    <p:animRot by="-240000">
                                      <p:cBhvr>
                                        <p:cTn id="13" dur="200" fill="hold">
                                          <p:stCondLst>
                                            <p:cond delay="600"/>
                                          </p:stCondLst>
                                        </p:cTn>
                                        <p:tgtEl>
                                          <p:spTgt spid="38918"/>
                                        </p:tgtEl>
                                        <p:attrNameLst>
                                          <p:attrName>r</p:attrName>
                                        </p:attrNameLst>
                                      </p:cBhvr>
                                    </p:animRot>
                                    <p:animRot by="120000">
                                      <p:cBhvr>
                                        <p:cTn id="14" dur="200" fill="hold">
                                          <p:stCondLst>
                                            <p:cond delay="800"/>
                                          </p:stCondLst>
                                        </p:cTn>
                                        <p:tgtEl>
                                          <p:spTgt spid="389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73050" y="1524000"/>
            <a:ext cx="8253413" cy="3933825"/>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1"/>
              </a:buClr>
              <a:defRPr/>
            </a:pPr>
            <a:r>
              <a:rPr lang="en-US" sz="3000" dirty="0">
                <a:latin typeface="Trebuchet MS" pitchFamily="34" charset="0"/>
              </a:rPr>
              <a:t>How to handle conflict with:</a:t>
            </a:r>
          </a:p>
          <a:p>
            <a:pPr marL="1257300" lvl="2" indent="-342900">
              <a:spcBef>
                <a:spcPct val="20000"/>
              </a:spcBef>
              <a:buClr>
                <a:srgbClr val="C00000"/>
              </a:buClr>
              <a:buFont typeface="Arial" pitchFamily="34" charset="0"/>
              <a:buChar char="•"/>
              <a:defRPr/>
            </a:pPr>
            <a:r>
              <a:rPr lang="en-US" sz="2400" dirty="0">
                <a:latin typeface="Trebuchet MS" pitchFamily="34" charset="0"/>
              </a:rPr>
              <a:t>Unruly Voters</a:t>
            </a:r>
          </a:p>
          <a:p>
            <a:pPr marL="1257300" lvl="2" indent="-342900">
              <a:spcBef>
                <a:spcPct val="20000"/>
              </a:spcBef>
              <a:buClr>
                <a:srgbClr val="C00000"/>
              </a:buClr>
              <a:buFont typeface="Arial" pitchFamily="34" charset="0"/>
              <a:buChar char="•"/>
              <a:defRPr/>
            </a:pPr>
            <a:r>
              <a:rPr lang="en-US" sz="2400" dirty="0">
                <a:latin typeface="Trebuchet MS" pitchFamily="34" charset="0"/>
              </a:rPr>
              <a:t>Election Worker Staff</a:t>
            </a:r>
          </a:p>
          <a:p>
            <a:pPr marL="1257300" lvl="2" indent="-342900">
              <a:spcBef>
                <a:spcPct val="20000"/>
              </a:spcBef>
              <a:buClr>
                <a:srgbClr val="C00000"/>
              </a:buClr>
              <a:buFont typeface="Arial" pitchFamily="34" charset="0"/>
              <a:buChar char="•"/>
              <a:defRPr/>
            </a:pPr>
            <a:r>
              <a:rPr lang="en-US" sz="2400" dirty="0">
                <a:latin typeface="Trebuchet MS" pitchFamily="34" charset="0"/>
              </a:rPr>
              <a:t>Early Voting Location Site Staff</a:t>
            </a:r>
          </a:p>
          <a:p>
            <a:pPr>
              <a:spcBef>
                <a:spcPct val="20000"/>
              </a:spcBef>
              <a:buClr>
                <a:schemeClr val="accent1"/>
              </a:buClr>
              <a:defRPr/>
            </a:pPr>
            <a:endParaRPr lang="en-US" sz="3600" dirty="0">
              <a:effectLst>
                <a:outerShdw blurRad="38100" dist="38100" dir="2700000" algn="tl">
                  <a:srgbClr val="000000"/>
                </a:outerShdw>
              </a:effectLst>
              <a:latin typeface="Times New Roman" pitchFamily="18" charset="0"/>
            </a:endParaRPr>
          </a:p>
          <a:p>
            <a:pPr lvl="2">
              <a:spcBef>
                <a:spcPct val="20000"/>
              </a:spcBef>
              <a:buClr>
                <a:schemeClr val="tx2"/>
              </a:buClr>
              <a:buFontTx/>
              <a:buChar char="•"/>
              <a:defRPr/>
            </a:pPr>
            <a:endParaRPr lang="en-US" sz="2800" dirty="0">
              <a:effectLst>
                <a:outerShdw blurRad="38100" dist="38100" dir="2700000" algn="tl">
                  <a:srgbClr val="000000"/>
                </a:outerShdw>
              </a:effectLst>
              <a:latin typeface="Times New Roman" pitchFamily="18" charset="0"/>
            </a:endParaRPr>
          </a:p>
          <a:p>
            <a:pPr lvl="2">
              <a:spcBef>
                <a:spcPct val="20000"/>
              </a:spcBef>
              <a:buClr>
                <a:schemeClr val="tx2"/>
              </a:buClr>
              <a:defRPr/>
            </a:pPr>
            <a:endParaRPr lang="en-US" sz="2800" dirty="0">
              <a:effectLst>
                <a:outerShdw blurRad="38100" dist="38100" dir="2700000" algn="tl">
                  <a:srgbClr val="000000"/>
                </a:outerShdw>
              </a:effectLst>
              <a:latin typeface="Times New Roman" pitchFamily="18" charset="0"/>
            </a:endParaRPr>
          </a:p>
        </p:txBody>
      </p:sp>
      <p:sp>
        <p:nvSpPr>
          <p:cNvPr id="39940" name="Rectangle 4"/>
          <p:cNvSpPr>
            <a:spLocks noChangeArrowheads="1"/>
          </p:cNvSpPr>
          <p:nvPr/>
        </p:nvSpPr>
        <p:spPr bwMode="auto">
          <a:xfrm>
            <a:off x="425450" y="3657600"/>
            <a:ext cx="7948613" cy="1905000"/>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1"/>
              </a:buClr>
              <a:defRPr/>
            </a:pPr>
            <a:r>
              <a:rPr lang="en-US" sz="3000" dirty="0">
                <a:latin typeface="Trebuchet MS" pitchFamily="34" charset="0"/>
              </a:rPr>
              <a:t>How to manage/handle a crisis with:</a:t>
            </a:r>
          </a:p>
          <a:p>
            <a:pPr marL="1257300" lvl="2" indent="-342900">
              <a:spcBef>
                <a:spcPct val="20000"/>
              </a:spcBef>
              <a:buClr>
                <a:srgbClr val="C00000"/>
              </a:buClr>
              <a:buFont typeface="Arial" pitchFamily="34" charset="0"/>
              <a:buChar char="•"/>
              <a:defRPr/>
            </a:pPr>
            <a:r>
              <a:rPr lang="en-US" sz="2400" dirty="0">
                <a:latin typeface="Trebuchet MS" pitchFamily="34" charset="0"/>
              </a:rPr>
              <a:t>A Large Crowd</a:t>
            </a:r>
          </a:p>
          <a:p>
            <a:pPr marL="1257300" lvl="2" indent="-342900">
              <a:spcBef>
                <a:spcPct val="20000"/>
              </a:spcBef>
              <a:buClr>
                <a:srgbClr val="C00000"/>
              </a:buClr>
              <a:buFont typeface="Arial" pitchFamily="34" charset="0"/>
              <a:buChar char="•"/>
              <a:defRPr/>
            </a:pPr>
            <a:r>
              <a:rPr lang="en-US" sz="2400" dirty="0">
                <a:latin typeface="Trebuchet MS" pitchFamily="34" charset="0"/>
              </a:rPr>
              <a:t>Election Equipment Malfunction</a:t>
            </a:r>
          </a:p>
          <a:p>
            <a:pPr marL="1257300" lvl="2" indent="-342900">
              <a:spcBef>
                <a:spcPct val="20000"/>
              </a:spcBef>
              <a:buClr>
                <a:srgbClr val="C00000"/>
              </a:buClr>
              <a:buFont typeface="Arial" pitchFamily="34" charset="0"/>
              <a:buChar char="•"/>
              <a:defRPr/>
            </a:pPr>
            <a:r>
              <a:rPr lang="en-US" sz="2400" dirty="0">
                <a:latin typeface="Trebuchet MS" pitchFamily="34" charset="0"/>
              </a:rPr>
              <a:t>People seeking petition signatures</a:t>
            </a:r>
          </a:p>
          <a:p>
            <a:pPr lvl="2">
              <a:spcBef>
                <a:spcPct val="20000"/>
              </a:spcBef>
              <a:buClr>
                <a:srgbClr val="C00000"/>
              </a:buClr>
              <a:defRPr/>
            </a:pPr>
            <a:r>
              <a:rPr lang="en-US" sz="2400" dirty="0">
                <a:latin typeface="Trebuchet MS" pitchFamily="34" charset="0"/>
              </a:rPr>
              <a:t>   outside of the Distance Marker</a:t>
            </a:r>
          </a:p>
          <a:p>
            <a:pPr lvl="2">
              <a:spcBef>
                <a:spcPct val="20000"/>
              </a:spcBef>
              <a:buClr>
                <a:schemeClr val="tx1"/>
              </a:buClr>
              <a:defRPr/>
            </a:pPr>
            <a:endParaRPr lang="en-US" sz="2400" dirty="0">
              <a:effectLst>
                <a:outerShdw blurRad="38100" dist="38100" dir="2700000" algn="tl">
                  <a:srgbClr val="000000"/>
                </a:outerShdw>
              </a:effectLst>
              <a:latin typeface="Times New Roman" pitchFamily="18" charset="0"/>
            </a:endParaRPr>
          </a:p>
        </p:txBody>
      </p:sp>
      <p:pic>
        <p:nvPicPr>
          <p:cNvPr id="75780" name="Picture 5" descr="MCj042444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00200"/>
            <a:ext cx="25146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descr="MMj03567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05400"/>
            <a:ext cx="2514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Box 6"/>
          <p:cNvSpPr txBox="1">
            <a:spLocks noChangeArrowheads="1"/>
          </p:cNvSpPr>
          <p:nvPr/>
        </p:nvSpPr>
        <p:spPr bwMode="auto">
          <a:xfrm>
            <a:off x="415925" y="304800"/>
            <a:ext cx="8394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600" b="1"/>
              <a:t>Conflict/Crisis Management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quarter" idx="13"/>
          </p:nvPr>
        </p:nvSpPr>
        <p:spPr>
          <a:xfrm>
            <a:off x="-19050" y="1219200"/>
            <a:ext cx="8915400" cy="5410200"/>
          </a:xfrm>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Lst>
        </p:spPr>
        <p:txBody>
          <a:bodyPr rtlCol="0">
            <a:normAutofit fontScale="85000" lnSpcReduction="20000"/>
          </a:bodyPr>
          <a:lstStyle/>
          <a:p>
            <a:pPr marL="0" indent="0" eaLnBrk="1" fontAlgn="auto" hangingPunct="1">
              <a:lnSpc>
                <a:spcPct val="80000"/>
              </a:lnSpc>
              <a:buClr>
                <a:schemeClr val="tx1"/>
              </a:buClr>
              <a:buFont typeface="Georgia" panose="02040502050405020303" pitchFamily="18" charset="0"/>
              <a:buNone/>
              <a:defRPr/>
            </a:pPr>
            <a:r>
              <a:rPr lang="en-US" sz="1800" dirty="0">
                <a:solidFill>
                  <a:schemeClr val="tx1">
                    <a:lumMod val="75000"/>
                    <a:lumOff val="25000"/>
                  </a:schemeClr>
                </a:solidFill>
              </a:rPr>
              <a:t>       </a:t>
            </a:r>
            <a:r>
              <a:rPr lang="en-US" sz="1800" u="sng" dirty="0">
                <a:solidFill>
                  <a:schemeClr val="tx1">
                    <a:lumMod val="75000"/>
                    <a:lumOff val="25000"/>
                  </a:schemeClr>
                </a:solidFill>
              </a:rPr>
              <a:t>You may have a Poll Watcher visit your location.  Here is what you need to know:</a:t>
            </a:r>
          </a:p>
          <a:p>
            <a:pPr marL="457200" indent="-457200" eaLnBrk="1" fontAlgn="auto" hangingPunct="1">
              <a:lnSpc>
                <a:spcPct val="80000"/>
              </a:lnSpc>
              <a:buClr>
                <a:schemeClr val="accent6">
                  <a:lumMod val="75000"/>
                </a:schemeClr>
              </a:buClr>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800" dirty="0">
                <a:solidFill>
                  <a:schemeClr val="tx1">
                    <a:lumMod val="75000"/>
                    <a:lumOff val="25000"/>
                  </a:schemeClr>
                </a:solidFill>
              </a:rPr>
              <a:t>	1</a:t>
            </a:r>
            <a:r>
              <a:rPr lang="en-US" sz="1700" dirty="0">
                <a:solidFill>
                  <a:schemeClr val="tx1">
                    <a:lumMod val="75000"/>
                    <a:lumOff val="25000"/>
                  </a:schemeClr>
                </a:solidFill>
              </a:rPr>
              <a:t>.  A Poll watcher </a:t>
            </a:r>
            <a:r>
              <a:rPr lang="en-US" sz="1700" b="1" u="sng" dirty="0">
                <a:solidFill>
                  <a:schemeClr val="tx1">
                    <a:lumMod val="75000"/>
                    <a:lumOff val="25000"/>
                  </a:schemeClr>
                </a:solidFill>
              </a:rPr>
              <a:t>must</a:t>
            </a:r>
            <a:r>
              <a:rPr lang="en-US" sz="1700" dirty="0">
                <a:solidFill>
                  <a:schemeClr val="tx1">
                    <a:lumMod val="75000"/>
                    <a:lumOff val="25000"/>
                  </a:schemeClr>
                </a:solidFill>
              </a:rPr>
              <a:t> be appointed.  In other words they can’t just show up because</a:t>
            </a: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they want to come. </a:t>
            </a:r>
          </a:p>
          <a:p>
            <a:pPr marL="457200" indent="-457200" eaLnBrk="1" fontAlgn="auto" hangingPunct="1">
              <a:lnSpc>
                <a:spcPct val="80000"/>
              </a:lnSpc>
              <a:buClr>
                <a:schemeClr val="accent6">
                  <a:lumMod val="75000"/>
                </a:schemeClr>
              </a:buClr>
              <a:buFontTx/>
              <a:buNone/>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2.  They </a:t>
            </a:r>
            <a:r>
              <a:rPr lang="en-US" sz="1700" b="1" u="sng" dirty="0">
                <a:solidFill>
                  <a:schemeClr val="tx1">
                    <a:lumMod val="75000"/>
                    <a:lumOff val="25000"/>
                  </a:schemeClr>
                </a:solidFill>
              </a:rPr>
              <a:t>must</a:t>
            </a:r>
            <a:r>
              <a:rPr lang="en-US" sz="1700" dirty="0">
                <a:solidFill>
                  <a:schemeClr val="tx1">
                    <a:lumMod val="75000"/>
                    <a:lumOff val="25000"/>
                  </a:schemeClr>
                </a:solidFill>
              </a:rPr>
              <a:t> present a Certificate of appointment to you.</a:t>
            </a: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-The Certificate should list the Number and place of Service.</a:t>
            </a:r>
          </a:p>
          <a:p>
            <a:pPr marL="914400" lvl="2" indent="0" eaLnBrk="1" fontAlgn="auto" hangingPunct="1">
              <a:lnSpc>
                <a:spcPct val="80000"/>
              </a:lnSpc>
              <a:buClr>
                <a:schemeClr val="accent6">
                  <a:lumMod val="75000"/>
                </a:schemeClr>
              </a:buClr>
              <a:buFont typeface="Georgia" panose="02040502050405020303" pitchFamily="18" charset="0"/>
              <a:buNone/>
              <a:defRPr/>
            </a:pPr>
            <a:r>
              <a:rPr lang="en-US" sz="1700" dirty="0">
                <a:solidFill>
                  <a:schemeClr val="tx1">
                    <a:lumMod val="75000"/>
                    <a:lumOff val="25000"/>
                  </a:schemeClr>
                </a:solidFill>
              </a:rPr>
              <a:t>-The person must be eligible for this appointment.</a:t>
            </a:r>
          </a:p>
          <a:p>
            <a:pPr marL="1295400" lvl="2" indent="-381000" eaLnBrk="1" fontAlgn="auto" hangingPunct="1">
              <a:lnSpc>
                <a:spcPct val="80000"/>
              </a:lnSpc>
              <a:buClr>
                <a:schemeClr val="accent6">
                  <a:lumMod val="75000"/>
                </a:schemeClr>
              </a:buClr>
              <a:buFontTx/>
              <a:buNone/>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3.  He or she </a:t>
            </a:r>
            <a:r>
              <a:rPr lang="en-US" sz="1700" b="1" u="sng" dirty="0">
                <a:solidFill>
                  <a:schemeClr val="tx1">
                    <a:lumMod val="75000"/>
                    <a:lumOff val="25000"/>
                  </a:schemeClr>
                </a:solidFill>
              </a:rPr>
              <a:t>MUST</a:t>
            </a:r>
            <a:r>
              <a:rPr lang="en-US" sz="1700" dirty="0">
                <a:solidFill>
                  <a:schemeClr val="tx1">
                    <a:lumMod val="75000"/>
                    <a:lumOff val="25000"/>
                  </a:schemeClr>
                </a:solidFill>
              </a:rPr>
              <a:t> wear a Name Tag </a:t>
            </a:r>
            <a:r>
              <a:rPr lang="en-US" sz="1700" b="1" u="sng" dirty="0">
                <a:solidFill>
                  <a:schemeClr val="tx1">
                    <a:lumMod val="75000"/>
                    <a:lumOff val="25000"/>
                  </a:schemeClr>
                </a:solidFill>
              </a:rPr>
              <a:t>at all times</a:t>
            </a:r>
            <a:r>
              <a:rPr lang="en-US" sz="1600" b="1" dirty="0"/>
              <a:t> (SB 160</a:t>
            </a:r>
            <a:r>
              <a:rPr lang="en-US" sz="1700" b="1" dirty="0">
                <a:solidFill>
                  <a:schemeClr val="tx1">
                    <a:lumMod val="75000"/>
                    <a:lumOff val="25000"/>
                  </a:schemeClr>
                </a:solidFill>
              </a:rPr>
              <a:t>). </a:t>
            </a:r>
            <a:r>
              <a:rPr lang="en-US" sz="1700" b="1" u="sng" dirty="0">
                <a:solidFill>
                  <a:schemeClr val="tx1">
                    <a:lumMod val="75000"/>
                    <a:lumOff val="25000"/>
                  </a:schemeClr>
                </a:solidFill>
              </a:rPr>
              <a:t> </a:t>
            </a:r>
            <a:br>
              <a:rPr lang="en-US" sz="1700" b="1" u="sng" dirty="0">
                <a:solidFill>
                  <a:schemeClr val="tx1">
                    <a:lumMod val="75000"/>
                    <a:lumOff val="25000"/>
                  </a:schemeClr>
                </a:solidFill>
              </a:rPr>
            </a:br>
            <a:endParaRPr lang="en-US" sz="1700" b="1" u="sng"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4.  Each time the Watcher reports for service he/she must notify the Election Judge.</a:t>
            </a:r>
          </a:p>
          <a:p>
            <a:pPr marL="457200" indent="-457200" eaLnBrk="1" fontAlgn="auto" hangingPunct="1">
              <a:lnSpc>
                <a:spcPct val="80000"/>
              </a:lnSpc>
              <a:buClr>
                <a:schemeClr val="accent6">
                  <a:lumMod val="75000"/>
                </a:schemeClr>
              </a:buClr>
              <a:buFontTx/>
              <a:buNone/>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5.  A watcher may be present at the polling place at any time it is open until the </a:t>
            </a: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completion of the day</a:t>
            </a:r>
            <a:r>
              <a:rPr lang="en-US" sz="1700" dirty="0">
                <a:solidFill>
                  <a:schemeClr val="tx1">
                    <a:lumMod val="75000"/>
                    <a:lumOff val="25000"/>
                  </a:schemeClr>
                </a:solidFill>
                <a:latin typeface="Century Gothic"/>
              </a:rPr>
              <a:t>’</a:t>
            </a:r>
            <a:r>
              <a:rPr lang="en-US" sz="1700" dirty="0">
                <a:solidFill>
                  <a:schemeClr val="tx1">
                    <a:lumMod val="75000"/>
                    <a:lumOff val="25000"/>
                  </a:schemeClr>
                </a:solidFill>
              </a:rPr>
              <a:t>s voting.  A Watcher may serve the hours he/she chooses</a:t>
            </a:r>
            <a:r>
              <a:rPr lang="en-US" sz="1800" dirty="0">
                <a:solidFill>
                  <a:schemeClr val="tx1">
                    <a:lumMod val="75000"/>
                    <a:lumOff val="25000"/>
                  </a:schemeClr>
                </a:solidFill>
              </a:rPr>
              <a:t>.</a:t>
            </a:r>
          </a:p>
          <a:p>
            <a:pPr marL="457200" indent="-457200" eaLnBrk="1" fontAlgn="auto" hangingPunct="1">
              <a:lnSpc>
                <a:spcPct val="80000"/>
              </a:lnSpc>
              <a:buClr>
                <a:schemeClr val="accent6">
                  <a:lumMod val="75000"/>
                </a:schemeClr>
              </a:buClr>
              <a:buFontTx/>
              <a:buNone/>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800" dirty="0">
                <a:solidFill>
                  <a:schemeClr val="tx1">
                    <a:lumMod val="75000"/>
                    <a:lumOff val="25000"/>
                  </a:schemeClr>
                </a:solidFill>
              </a:rPr>
              <a:t>	6. </a:t>
            </a:r>
            <a:r>
              <a:rPr lang="en-US" sz="1700" dirty="0">
                <a:solidFill>
                  <a:schemeClr val="tx1">
                    <a:lumMod val="75000"/>
                    <a:lumOff val="25000"/>
                  </a:schemeClr>
                </a:solidFill>
              </a:rPr>
              <a:t>A poll watcher is just that </a:t>
            </a:r>
            <a:r>
              <a:rPr lang="en-US" sz="1700" dirty="0">
                <a:solidFill>
                  <a:schemeClr val="tx1">
                    <a:lumMod val="75000"/>
                    <a:lumOff val="25000"/>
                  </a:schemeClr>
                </a:solidFill>
                <a:latin typeface="Century Gothic"/>
              </a:rPr>
              <a:t>–</a:t>
            </a:r>
            <a:r>
              <a:rPr lang="en-US" sz="1700" dirty="0">
                <a:solidFill>
                  <a:schemeClr val="tx1">
                    <a:lumMod val="75000"/>
                    <a:lumOff val="25000"/>
                  </a:schemeClr>
                </a:solidFill>
              </a:rPr>
              <a:t> a watcher.  They are there to observe activity in your</a:t>
            </a: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location.  They may make notes, and are eligible to inspect records prepared by</a:t>
            </a:r>
          </a:p>
          <a:p>
            <a:pPr marL="457200" indent="-457200" eaLnBrk="1" fontAlgn="auto" hangingPunct="1">
              <a:lnSpc>
                <a:spcPct val="80000"/>
              </a:lnSpc>
              <a:buClr>
                <a:schemeClr val="accent6">
                  <a:lumMod val="75000"/>
                </a:schemeClr>
              </a:buClr>
              <a:buFontTx/>
              <a:buNone/>
              <a:defRPr/>
            </a:pPr>
            <a:r>
              <a:rPr lang="en-US" sz="1700" dirty="0">
                <a:solidFill>
                  <a:schemeClr val="tx1">
                    <a:lumMod val="75000"/>
                    <a:lumOff val="25000"/>
                  </a:schemeClr>
                </a:solidFill>
              </a:rPr>
              <a:t>             election officials</a:t>
            </a:r>
            <a:r>
              <a:rPr lang="en-US" sz="1800" dirty="0">
                <a:solidFill>
                  <a:schemeClr val="tx1">
                    <a:lumMod val="75000"/>
                    <a:lumOff val="25000"/>
                  </a:schemeClr>
                </a:solidFill>
              </a:rPr>
              <a:t>.</a:t>
            </a:r>
          </a:p>
          <a:p>
            <a:pPr marL="457200" indent="-457200" eaLnBrk="1" fontAlgn="auto" hangingPunct="1">
              <a:lnSpc>
                <a:spcPct val="80000"/>
              </a:lnSpc>
              <a:buClr>
                <a:schemeClr val="accent6">
                  <a:lumMod val="75000"/>
                </a:schemeClr>
              </a:buClr>
              <a:buFontTx/>
              <a:buNone/>
              <a:defRPr/>
            </a:pPr>
            <a:endParaRPr lang="en-US" sz="300" dirty="0">
              <a:solidFill>
                <a:schemeClr val="tx1">
                  <a:lumMod val="75000"/>
                  <a:lumOff val="25000"/>
                </a:schemeClr>
              </a:solidFill>
            </a:endParaRPr>
          </a:p>
          <a:p>
            <a:pPr marL="457200" indent="-457200" eaLnBrk="1" fontAlgn="auto" hangingPunct="1">
              <a:lnSpc>
                <a:spcPct val="80000"/>
              </a:lnSpc>
              <a:buClr>
                <a:schemeClr val="accent6">
                  <a:lumMod val="75000"/>
                </a:schemeClr>
              </a:buClr>
              <a:buFontTx/>
              <a:buNone/>
              <a:defRPr/>
            </a:pPr>
            <a:r>
              <a:rPr lang="en-US" sz="1800" dirty="0">
                <a:solidFill>
                  <a:schemeClr val="tx1">
                    <a:lumMod val="75000"/>
                    <a:lumOff val="25000"/>
                  </a:schemeClr>
                </a:solidFill>
              </a:rPr>
              <a:t>	7. Watchers </a:t>
            </a:r>
            <a:r>
              <a:rPr lang="en-US" sz="1800" b="1" u="sng" dirty="0">
                <a:solidFill>
                  <a:schemeClr val="tx1">
                    <a:lumMod val="75000"/>
                    <a:lumOff val="25000"/>
                  </a:schemeClr>
                </a:solidFill>
              </a:rPr>
              <a:t>are not</a:t>
            </a:r>
            <a:r>
              <a:rPr lang="en-US" sz="1800" dirty="0">
                <a:solidFill>
                  <a:schemeClr val="tx1">
                    <a:lumMod val="75000"/>
                    <a:lumOff val="25000"/>
                  </a:schemeClr>
                </a:solidFill>
              </a:rPr>
              <a:t> allowed to:</a:t>
            </a:r>
          </a:p>
          <a:p>
            <a:pPr marL="1050925" lvl="2" indent="-457200" eaLnBrk="1" fontAlgn="auto" hangingPunct="1">
              <a:lnSpc>
                <a:spcPct val="80000"/>
              </a:lnSpc>
              <a:buClr>
                <a:schemeClr val="accent6">
                  <a:lumMod val="75000"/>
                </a:schemeClr>
              </a:buClr>
              <a:buFontTx/>
              <a:buNone/>
              <a:defRPr/>
            </a:pPr>
            <a:r>
              <a:rPr lang="en-US" sz="1400" dirty="0">
                <a:solidFill>
                  <a:schemeClr val="tx1">
                    <a:lumMod val="75000"/>
                    <a:lumOff val="25000"/>
                  </a:schemeClr>
                </a:solidFill>
              </a:rPr>
              <a:t>         - </a:t>
            </a:r>
            <a:r>
              <a:rPr lang="en-US" sz="1600" dirty="0">
                <a:solidFill>
                  <a:schemeClr val="tx1">
                    <a:lumMod val="75000"/>
                    <a:lumOff val="25000"/>
                  </a:schemeClr>
                </a:solidFill>
              </a:rPr>
              <a:t>Bring in any type of recording devices.</a:t>
            </a:r>
          </a:p>
          <a:p>
            <a:pPr marL="1050925" lvl="2" indent="-457200" eaLnBrk="1" fontAlgn="auto" hangingPunct="1">
              <a:lnSpc>
                <a:spcPct val="80000"/>
              </a:lnSpc>
              <a:buClr>
                <a:schemeClr val="accent6">
                  <a:lumMod val="75000"/>
                </a:schemeClr>
              </a:buClr>
              <a:buFontTx/>
              <a:buNone/>
              <a:defRPr/>
            </a:pPr>
            <a:r>
              <a:rPr lang="en-US" sz="1600" dirty="0">
                <a:solidFill>
                  <a:schemeClr val="tx1">
                    <a:lumMod val="75000"/>
                    <a:lumOff val="25000"/>
                  </a:schemeClr>
                </a:solidFill>
              </a:rPr>
              <a:t>         -Converse with the election officers regarding the election, except to call attention to an</a:t>
            </a:r>
          </a:p>
          <a:p>
            <a:pPr marL="1050925" lvl="2" indent="-457200" eaLnBrk="1" fontAlgn="auto" hangingPunct="1">
              <a:lnSpc>
                <a:spcPct val="80000"/>
              </a:lnSpc>
              <a:buClr>
                <a:schemeClr val="accent6">
                  <a:lumMod val="75000"/>
                </a:schemeClr>
              </a:buClr>
              <a:buFontTx/>
              <a:buNone/>
              <a:defRPr/>
            </a:pPr>
            <a:r>
              <a:rPr lang="en-US" sz="1600" dirty="0">
                <a:solidFill>
                  <a:schemeClr val="tx1">
                    <a:lumMod val="75000"/>
                    <a:lumOff val="25000"/>
                  </a:schemeClr>
                </a:solidFill>
              </a:rPr>
              <a:t>         irregularity or violation of the law.</a:t>
            </a:r>
          </a:p>
          <a:p>
            <a:pPr marL="1050925" lvl="2" indent="-457200" eaLnBrk="1" fontAlgn="auto" hangingPunct="1">
              <a:lnSpc>
                <a:spcPct val="80000"/>
              </a:lnSpc>
              <a:buClr>
                <a:schemeClr val="accent6">
                  <a:lumMod val="75000"/>
                </a:schemeClr>
              </a:buClr>
              <a:buFontTx/>
              <a:buNone/>
              <a:defRPr/>
            </a:pPr>
            <a:r>
              <a:rPr lang="en-US" sz="1600" dirty="0">
                <a:solidFill>
                  <a:schemeClr val="tx1">
                    <a:lumMod val="75000"/>
                    <a:lumOff val="25000"/>
                  </a:schemeClr>
                </a:solidFill>
              </a:rPr>
              <a:t>         -Converse with the voter.</a:t>
            </a:r>
          </a:p>
          <a:p>
            <a:pPr marL="1050925" lvl="2" indent="-457200" eaLnBrk="1" fontAlgn="auto" hangingPunct="1">
              <a:lnSpc>
                <a:spcPct val="80000"/>
              </a:lnSpc>
              <a:buClr>
                <a:schemeClr val="accent6">
                  <a:lumMod val="75000"/>
                </a:schemeClr>
              </a:buClr>
              <a:buFontTx/>
              <a:buNone/>
              <a:defRPr/>
            </a:pPr>
            <a:r>
              <a:rPr lang="en-US" sz="1600" dirty="0">
                <a:solidFill>
                  <a:schemeClr val="tx1">
                    <a:lumMod val="75000"/>
                    <a:lumOff val="25000"/>
                  </a:schemeClr>
                </a:solidFill>
              </a:rPr>
              <a:t>         -Communicate in any manner with the voter regarding the election.</a:t>
            </a:r>
          </a:p>
          <a:p>
            <a:pPr marL="1050925" lvl="2" indent="-457200" eaLnBrk="1" fontAlgn="auto" hangingPunct="1">
              <a:lnSpc>
                <a:spcPct val="80000"/>
              </a:lnSpc>
              <a:buClr>
                <a:schemeClr val="accent6">
                  <a:lumMod val="75000"/>
                </a:schemeClr>
              </a:buClr>
              <a:buFontTx/>
              <a:buNone/>
              <a:defRPr/>
            </a:pPr>
            <a:r>
              <a:rPr lang="en-US" sz="1600" dirty="0">
                <a:solidFill>
                  <a:schemeClr val="tx1">
                    <a:lumMod val="75000"/>
                    <a:lumOff val="25000"/>
                  </a:schemeClr>
                </a:solidFill>
              </a:rPr>
              <a:t>	 -Possess a device capable of recording images or sound unless agrees to disable or </a:t>
            </a:r>
            <a:br>
              <a:rPr lang="en-US" sz="1600" dirty="0">
                <a:solidFill>
                  <a:schemeClr val="tx1">
                    <a:lumMod val="75000"/>
                    <a:lumOff val="25000"/>
                  </a:schemeClr>
                </a:solidFill>
              </a:rPr>
            </a:br>
            <a:r>
              <a:rPr lang="en-US" sz="1600" dirty="0">
                <a:solidFill>
                  <a:schemeClr val="tx1">
                    <a:lumMod val="75000"/>
                    <a:lumOff val="25000"/>
                  </a:schemeClr>
                </a:solidFill>
              </a:rPr>
              <a:t>  deactivate.</a:t>
            </a:r>
          </a:p>
          <a:p>
            <a:pPr marL="457200" indent="-457200" eaLnBrk="1" fontAlgn="auto" hangingPunct="1">
              <a:lnSpc>
                <a:spcPct val="80000"/>
              </a:lnSpc>
              <a:buClr>
                <a:schemeClr val="accent6">
                  <a:lumMod val="75000"/>
                </a:schemeClr>
              </a:buClr>
              <a:buFontTx/>
              <a:buNone/>
              <a:defRPr/>
            </a:pPr>
            <a:r>
              <a:rPr lang="en-US" sz="1500" dirty="0">
                <a:solidFill>
                  <a:schemeClr val="tx1">
                    <a:lumMod val="75000"/>
                    <a:lumOff val="25000"/>
                  </a:schemeClr>
                </a:solidFill>
              </a:rPr>
              <a:t>					See pages 71-73</a:t>
            </a:r>
          </a:p>
        </p:txBody>
      </p:sp>
      <p:cxnSp>
        <p:nvCxnSpPr>
          <p:cNvPr id="76803" name="AutoShape 4"/>
          <p:cNvCxnSpPr>
            <a:cxnSpLocks noChangeShapeType="1"/>
            <a:stCxn id="40963" idx="1"/>
            <a:endCxn id="40963" idx="1"/>
          </p:cNvCxnSpPr>
          <p:nvPr/>
        </p:nvCxnSpPr>
        <p:spPr bwMode="auto">
          <a:xfrm>
            <a:off x="-19050" y="3924300"/>
            <a:ext cx="0" cy="0"/>
          </a:xfrm>
          <a:prstGeom prst="straightConnector1">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804" name="TextBox 5"/>
          <p:cNvSpPr txBox="1">
            <a:spLocks noChangeArrowheads="1"/>
          </p:cNvSpPr>
          <p:nvPr/>
        </p:nvSpPr>
        <p:spPr bwMode="auto">
          <a:xfrm>
            <a:off x="1371600" y="3048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Poll Watchers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max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09600"/>
            <a:ext cx="4495800" cy="5715000"/>
          </a:xfrm>
          <a:prstGeom prst="rect">
            <a:avLst/>
          </a:prstGeom>
          <a:noFill/>
          <a:ln w="889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7" name="TextBox 4"/>
          <p:cNvSpPr txBox="1">
            <a:spLocks noChangeArrowheads="1"/>
          </p:cNvSpPr>
          <p:nvPr/>
        </p:nvSpPr>
        <p:spPr bwMode="auto">
          <a:xfrm>
            <a:off x="304800" y="2057400"/>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t>Poll Watchers by Candidate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457201"/>
            <a:ext cx="8001000" cy="928688"/>
          </a:xfrm>
          <a:extLst>
            <a:ext uri="{909E8E84-426E-40DD-AFC4-6F175D3DCCD1}">
              <a14:hiddenFill xmlns:a14="http://schemas.microsoft.com/office/drawing/2010/main">
                <a:solidFill>
                  <a:schemeClr val="bg1">
                    <a:alpha val="90979"/>
                  </a:schemeClr>
                </a:solidFill>
              </a14:hiddenFill>
            </a:ext>
          </a:extLst>
        </p:spPr>
        <p:txBody>
          <a:bodyPr/>
          <a:lstStyle/>
          <a:p>
            <a:pPr marL="320040" indent="-320040" algn="ctr" eaLnBrk="1" fontAlgn="auto" hangingPunct="1">
              <a:spcAft>
                <a:spcPts val="0"/>
              </a:spcAft>
              <a:buClr>
                <a:schemeClr val="accent6">
                  <a:lumMod val="75000"/>
                </a:schemeClr>
              </a:buClr>
              <a:defRPr/>
            </a:pPr>
            <a:r>
              <a:rPr lang="en-US" sz="4800" u="sng" dirty="0">
                <a:effectLst/>
              </a:rPr>
              <a:t>Early Voting</a:t>
            </a:r>
            <a:br>
              <a:rPr lang="en-US" sz="4800" u="sng" dirty="0">
                <a:effectLst/>
              </a:rPr>
            </a:br>
            <a:r>
              <a:rPr lang="en-US" sz="4800" u="sng" dirty="0">
                <a:effectLst/>
              </a:rPr>
              <a:t>Dates and Times </a:t>
            </a:r>
            <a:br>
              <a:rPr lang="en-US" sz="4000" dirty="0">
                <a:effectLst/>
              </a:rPr>
            </a:br>
            <a:r>
              <a:rPr lang="en-US" sz="4000" dirty="0">
                <a:effectLst/>
              </a:rPr>
              <a:t>October 21</a:t>
            </a:r>
            <a:r>
              <a:rPr lang="en-US" sz="4000" baseline="30000" dirty="0">
                <a:effectLst/>
              </a:rPr>
              <a:t>st</a:t>
            </a:r>
            <a:r>
              <a:rPr lang="en-US" sz="4000" dirty="0">
                <a:effectLst/>
              </a:rPr>
              <a:t>-25</a:t>
            </a:r>
            <a:r>
              <a:rPr lang="en-US" sz="4000" baseline="30000" dirty="0">
                <a:effectLst/>
              </a:rPr>
              <a:t>th</a:t>
            </a:r>
            <a:br>
              <a:rPr lang="en-US" sz="4000" dirty="0">
                <a:effectLst/>
              </a:rPr>
            </a:br>
            <a:r>
              <a:rPr lang="en-US" sz="4000" dirty="0">
                <a:effectLst/>
              </a:rPr>
              <a:t>8AM-5PM</a:t>
            </a:r>
            <a:br>
              <a:rPr lang="en-US" sz="4000" dirty="0">
                <a:effectLst/>
              </a:rPr>
            </a:br>
            <a:r>
              <a:rPr lang="en-US" sz="4000" dirty="0">
                <a:effectLst/>
              </a:rPr>
              <a:t>October 26</a:t>
            </a:r>
            <a:r>
              <a:rPr lang="en-US" sz="4000" baseline="30000" dirty="0">
                <a:effectLst/>
              </a:rPr>
              <a:t>th</a:t>
            </a:r>
            <a:r>
              <a:rPr lang="en-US" sz="4000" dirty="0">
                <a:effectLst/>
              </a:rPr>
              <a:t> 7AM-7PM</a:t>
            </a:r>
            <a:br>
              <a:rPr lang="en-US" sz="4000" dirty="0">
                <a:effectLst/>
              </a:rPr>
            </a:br>
            <a:r>
              <a:rPr lang="en-US" sz="4000" dirty="0">
                <a:effectLst/>
              </a:rPr>
              <a:t>October 27</a:t>
            </a:r>
            <a:r>
              <a:rPr lang="en-US" sz="4000" baseline="30000" dirty="0">
                <a:effectLst/>
              </a:rPr>
              <a:t>th</a:t>
            </a:r>
            <a:r>
              <a:rPr lang="en-US" sz="4000" dirty="0">
                <a:effectLst/>
              </a:rPr>
              <a:t> 9AM-3PM</a:t>
            </a:r>
            <a:br>
              <a:rPr lang="en-US" sz="4000" dirty="0">
                <a:effectLst/>
              </a:rPr>
            </a:br>
            <a:r>
              <a:rPr lang="en-US" sz="4000" dirty="0">
                <a:effectLst/>
              </a:rPr>
              <a:t>October 28-November 1</a:t>
            </a:r>
            <a:br>
              <a:rPr lang="en-US" sz="4000" dirty="0">
                <a:effectLst/>
              </a:rPr>
            </a:br>
            <a:r>
              <a:rPr lang="en-US" sz="4000" dirty="0">
                <a:effectLst/>
              </a:rPr>
              <a:t>7AM-7PM</a:t>
            </a:r>
            <a:br>
              <a:rPr lang="en-US" sz="4000" dirty="0">
                <a:effectLst/>
              </a:rPr>
            </a:br>
            <a:endParaRPr lang="en-US" sz="4000" dirty="0">
              <a:effectLst/>
            </a:endParaRPr>
          </a:p>
        </p:txBody>
      </p:sp>
      <p:sp>
        <p:nvSpPr>
          <p:cNvPr id="18435" name="Rectangle 3"/>
          <p:cNvSpPr>
            <a:spLocks noGrp="1" noChangeArrowheads="1"/>
          </p:cNvSpPr>
          <p:nvPr>
            <p:ph sz="quarter" idx="13"/>
          </p:nvPr>
        </p:nvSpPr>
        <p:spPr>
          <a:xfrm>
            <a:off x="228600" y="3810000"/>
            <a:ext cx="8305800" cy="2667000"/>
          </a:xfrm>
        </p:spPr>
        <p:txBody>
          <a:bodyPr/>
          <a:lstStyle/>
          <a:p>
            <a:pPr marL="46037" indent="0" eaLnBrk="1" hangingPunct="1">
              <a:buFont typeface="Georgia" panose="02040502050405020303" pitchFamily="18" charset="0"/>
              <a:buNone/>
              <a:defRPr/>
            </a:pPr>
            <a:r>
              <a:rPr lang="en-US" sz="3200" dirty="0"/>
              <a:t>	</a:t>
            </a:r>
          </a:p>
          <a:p>
            <a:pPr marL="46037" indent="0" eaLnBrk="1" hangingPunct="1">
              <a:buFont typeface="Georgia" panose="02040502050405020303" pitchFamily="18" charset="0"/>
              <a:buNone/>
              <a:defRPr/>
            </a:pPr>
            <a:r>
              <a:rPr lang="en-US" sz="3200" dirty="0"/>
              <a:t>	</a:t>
            </a:r>
          </a:p>
          <a:p>
            <a:pPr marL="46037" indent="0" eaLnBrk="1" hangingPunct="1">
              <a:buFont typeface="Georgia" panose="02040502050405020303" pitchFamily="18" charset="0"/>
              <a:buNone/>
              <a:defRPr/>
            </a:pPr>
            <a:endParaRPr lang="en-US" sz="3200" dirty="0"/>
          </a:p>
          <a:p>
            <a:pPr marL="46037" indent="0" algn="ctr" eaLnBrk="1" hangingPunct="1">
              <a:buFont typeface="Georgia" panose="02040502050405020303" pitchFamily="18" charset="0"/>
              <a:buNone/>
              <a:defRPr/>
            </a:pPr>
            <a:endParaRPr lang="en-US" sz="3200" dirty="0"/>
          </a:p>
          <a:p>
            <a:pPr eaLnBrk="1" hangingPunct="1">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max000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4572000" y="1114425"/>
            <a:ext cx="3054350" cy="4341813"/>
          </a:xfrm>
          <a:noFill/>
          <a:ln w="57150" cmpd="thinThick">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TextBox 3"/>
          <p:cNvSpPr txBox="1">
            <a:spLocks noChangeArrowheads="1"/>
          </p:cNvSpPr>
          <p:nvPr/>
        </p:nvSpPr>
        <p:spPr bwMode="auto">
          <a:xfrm>
            <a:off x="1219200" y="23622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b="1"/>
              <a:t>Poll Watcher by Propositions/Issues Pages 142-142a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sz="quarter" idx="13"/>
          </p:nvPr>
        </p:nvSpPr>
        <p:spPr>
          <a:xfrm>
            <a:off x="311150" y="1981200"/>
            <a:ext cx="8280400" cy="4992688"/>
          </a:xfrm>
          <a:extLst>
            <a:ext uri="{909E8E84-426E-40DD-AFC4-6F175D3DCCD1}">
              <a14:hiddenFill xmlns:a14="http://schemas.microsoft.com/office/drawing/2010/main">
                <a:solidFill>
                  <a:schemeClr val="bg1">
                    <a:alpha val="94901"/>
                  </a:schemeClr>
                </a:solidFill>
              </a14:hiddenFill>
            </a:ext>
            <a:ext uri="{91240B29-F687-4F45-9708-019B960494DF}">
              <a14:hiddenLine xmlns:a14="http://schemas.microsoft.com/office/drawing/2010/main" w="9525">
                <a:solidFill>
                  <a:srgbClr val="993300"/>
                </a:solidFill>
                <a:miter lim="800000"/>
                <a:headEnd/>
                <a:tailEnd/>
              </a14:hiddenLine>
            </a:ext>
          </a:extLst>
        </p:spPr>
        <p:txBody>
          <a:bodyPr/>
          <a:lstStyle/>
          <a:p>
            <a:pPr marL="457200" indent="-457200" eaLnBrk="1" hangingPunct="1">
              <a:buClr>
                <a:srgbClr val="C00000"/>
              </a:buClr>
              <a:buFont typeface="Arial" panose="020B0604020202020204" pitchFamily="34" charset="0"/>
              <a:buChar char="•"/>
            </a:pPr>
            <a:r>
              <a:rPr lang="en-US" altLang="en-US" sz="2000" b="1"/>
              <a:t>Voter</a:t>
            </a:r>
            <a:r>
              <a:rPr lang="en-US" altLang="en-US" sz="2000" b="1">
                <a:latin typeface="Century Gothic" panose="020B0502020202020204" pitchFamily="34" charset="0"/>
              </a:rPr>
              <a:t>’</a:t>
            </a:r>
            <a:r>
              <a:rPr lang="en-US" altLang="en-US" sz="2000" b="1"/>
              <a:t>s name appears on the Suspense List, indicating the voter</a:t>
            </a:r>
            <a:r>
              <a:rPr lang="en-US" altLang="en-US" sz="2000" b="1">
                <a:latin typeface="Century Gothic" panose="020B0502020202020204" pitchFamily="34" charset="0"/>
              </a:rPr>
              <a:t>’</a:t>
            </a:r>
            <a:r>
              <a:rPr lang="en-US" altLang="en-US" sz="2000" b="1"/>
              <a:t>s card was returned by the Post Office.  There is a possibility the voter has moved.</a:t>
            </a:r>
          </a:p>
          <a:p>
            <a:pPr marL="457200" indent="-457200" eaLnBrk="1" hangingPunct="1">
              <a:buClr>
                <a:srgbClr val="C00000"/>
              </a:buClr>
              <a:buFont typeface="Arial" panose="020B0604020202020204" pitchFamily="34" charset="0"/>
              <a:buChar char="•"/>
            </a:pPr>
            <a:endParaRPr lang="en-US" altLang="en-US" sz="100"/>
          </a:p>
          <a:p>
            <a:pPr marL="876300" lvl="1" indent="-419100" eaLnBrk="1" hangingPunct="1">
              <a:buClr>
                <a:srgbClr val="C00000"/>
              </a:buClr>
              <a:buFont typeface="Arial" panose="020B0604020202020204" pitchFamily="34" charset="0"/>
              <a:buChar char="•"/>
            </a:pPr>
            <a:r>
              <a:rPr lang="en-US" altLang="en-US"/>
              <a:t>Still reside in the </a:t>
            </a:r>
            <a:r>
              <a:rPr lang="en-US" altLang="en-US" u="sng"/>
              <a:t>same political subdivision.</a:t>
            </a:r>
          </a:p>
          <a:p>
            <a:pPr marL="876300" lvl="1" indent="-419100" eaLnBrk="1" hangingPunct="1">
              <a:buClr>
                <a:srgbClr val="C00000"/>
              </a:buClr>
              <a:buFont typeface="Arial" panose="020B0604020202020204" pitchFamily="34" charset="0"/>
              <a:buChar char="•"/>
            </a:pPr>
            <a:endParaRPr lang="en-US" altLang="en-US" sz="100"/>
          </a:p>
          <a:p>
            <a:pPr marL="876300" lvl="1" indent="-419100" eaLnBrk="1" hangingPunct="1">
              <a:buClr>
                <a:srgbClr val="C00000"/>
              </a:buClr>
              <a:buFont typeface="Arial" panose="020B0604020202020204" pitchFamily="34" charset="0"/>
              <a:buChar char="•"/>
            </a:pPr>
            <a:r>
              <a:rPr lang="en-US" altLang="en-US"/>
              <a:t>Voter must correctly complete and sign a Statement of Residence</a:t>
            </a:r>
            <a:endParaRPr lang="en-US" altLang="en-US" sz="100"/>
          </a:p>
          <a:p>
            <a:pPr marL="876300" lvl="1" indent="-419100" eaLnBrk="1" hangingPunct="1">
              <a:buClr>
                <a:srgbClr val="C00000"/>
              </a:buClr>
              <a:buFont typeface="Arial" panose="020B0604020202020204" pitchFamily="34" charset="0"/>
              <a:buChar char="•"/>
            </a:pPr>
            <a:r>
              <a:rPr lang="en-US" altLang="en-US"/>
              <a:t>Attach completed Statement of Residence form to the white copy of combination form for Early Voting.  </a:t>
            </a:r>
          </a:p>
          <a:p>
            <a:pPr marL="876300" lvl="1" indent="-419100" eaLnBrk="1" hangingPunct="1">
              <a:buClr>
                <a:srgbClr val="C00000"/>
              </a:buClr>
              <a:buFont typeface="Arial" panose="020B0604020202020204" pitchFamily="34" charset="0"/>
              <a:buChar char="•"/>
            </a:pPr>
            <a:endParaRPr lang="en-US" altLang="en-US" sz="100"/>
          </a:p>
          <a:p>
            <a:pPr marL="876300" lvl="1" indent="-419100" eaLnBrk="1" hangingPunct="1">
              <a:buClr>
                <a:srgbClr val="C00000"/>
              </a:buClr>
              <a:buFont typeface="Arial" panose="020B0604020202020204" pitchFamily="34" charset="0"/>
              <a:buChar char="•"/>
            </a:pPr>
            <a:r>
              <a:rPr lang="en-US" altLang="en-US"/>
              <a:t>Provide current ID</a:t>
            </a:r>
          </a:p>
          <a:p>
            <a:pPr marL="876300" lvl="1" indent="-419100" eaLnBrk="1" hangingPunct="1">
              <a:buClr>
                <a:srgbClr val="C00000"/>
              </a:buClr>
              <a:buFont typeface="Arial" panose="020B0604020202020204" pitchFamily="34" charset="0"/>
              <a:buChar char="•"/>
            </a:pPr>
            <a:endParaRPr lang="en-US" altLang="en-US" sz="100"/>
          </a:p>
          <a:p>
            <a:pPr marL="876300" lvl="1" indent="-419100" eaLnBrk="1" hangingPunct="1">
              <a:buClr>
                <a:srgbClr val="C00000"/>
              </a:buClr>
              <a:buFont typeface="Arial" panose="020B0604020202020204" pitchFamily="34" charset="0"/>
              <a:buChar char="•"/>
            </a:pPr>
            <a:r>
              <a:rPr lang="en-US" altLang="en-US"/>
              <a:t>If the Statement of Residence card is not filled out completely, the voter whose name is in Suspense will remain in Suspense.</a:t>
            </a:r>
          </a:p>
          <a:p>
            <a:pPr marL="876300" lvl="1" indent="-419100" eaLnBrk="1" hangingPunct="1">
              <a:buSzPct val="120000"/>
            </a:pPr>
            <a:endParaRPr lang="en-US" altLang="en-US"/>
          </a:p>
          <a:p>
            <a:pPr marL="457200" indent="-457200" eaLnBrk="1" hangingPunct="1">
              <a:buFontTx/>
              <a:buNone/>
            </a:pPr>
            <a:endParaRPr lang="en-US" altLang="en-US" sz="2000"/>
          </a:p>
        </p:txBody>
      </p:sp>
      <p:cxnSp>
        <p:nvCxnSpPr>
          <p:cNvPr id="86019" name="AutoShape 4"/>
          <p:cNvCxnSpPr>
            <a:cxnSpLocks noChangeShapeType="1"/>
            <a:stCxn id="86018" idx="1"/>
            <a:endCxn id="86018" idx="1"/>
          </p:cNvCxnSpPr>
          <p:nvPr/>
        </p:nvCxnSpPr>
        <p:spPr bwMode="auto">
          <a:xfrm>
            <a:off x="311150" y="4478338"/>
            <a:ext cx="0" cy="0"/>
          </a:xfrm>
          <a:prstGeom prst="straightConnector1">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020" name="TextBox 4"/>
          <p:cNvSpPr txBox="1">
            <a:spLocks noChangeArrowheads="1"/>
          </p:cNvSpPr>
          <p:nvPr/>
        </p:nvSpPr>
        <p:spPr bwMode="auto">
          <a:xfrm>
            <a:off x="552450" y="228600"/>
            <a:ext cx="80581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Suspense Record Message Appears on Computer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3"/>
          <p:cNvGraphicFramePr>
            <a:graphicFrameLocks noGrp="1" noChangeAspect="1"/>
          </p:cNvGraphicFramePr>
          <p:nvPr>
            <p:ph sz="quarter" idx="13"/>
            <p:extLst>
              <p:ext uri="{D42A27DB-BD31-4B8C-83A1-F6EECF244321}">
                <p14:modId xmlns:p14="http://schemas.microsoft.com/office/powerpoint/2010/main" val="4086763059"/>
              </p:ext>
            </p:extLst>
          </p:nvPr>
        </p:nvGraphicFramePr>
        <p:xfrm>
          <a:off x="2382837" y="2286000"/>
          <a:ext cx="2646363" cy="3475038"/>
        </p:xfrm>
        <a:graphic>
          <a:graphicData uri="http://schemas.openxmlformats.org/presentationml/2006/ole">
            <mc:AlternateContent xmlns:mc="http://schemas.openxmlformats.org/markup-compatibility/2006">
              <mc:Choice xmlns:v="urn:schemas-microsoft-com:vml" Requires="v">
                <p:oleObj name="Acrobat Document" r:id="rId2" imgW="4200000" imgH="5514286" progId="AcroExch.Document.7">
                  <p:embed/>
                </p:oleObj>
              </mc:Choice>
              <mc:Fallback>
                <p:oleObj name="Acrobat Document" r:id="rId2" imgW="4200000" imgH="5514286" progId="AcroExch.Document.7">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7" y="2286000"/>
                        <a:ext cx="2646363" cy="34750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Object 4"/>
          <p:cNvGraphicFramePr>
            <a:graphicFrameLocks noGrp="1" noChangeAspect="1"/>
          </p:cNvGraphicFramePr>
          <p:nvPr>
            <p:ph sz="quarter" idx="14"/>
          </p:nvPr>
        </p:nvGraphicFramePr>
        <p:xfrm>
          <a:off x="5029200" y="1600200"/>
          <a:ext cx="2641600" cy="3475038"/>
        </p:xfrm>
        <a:graphic>
          <a:graphicData uri="http://schemas.openxmlformats.org/presentationml/2006/ole">
            <mc:AlternateContent xmlns:mc="http://schemas.openxmlformats.org/markup-compatibility/2006">
              <mc:Choice xmlns:v="urn:schemas-microsoft-com:vml" Requires="v">
                <p:oleObj name="Acrobat Document" r:id="rId4" imgW="4200000" imgH="5525271" progId="AcroExch.Document.7">
                  <p:embed/>
                </p:oleObj>
              </mc:Choice>
              <mc:Fallback>
                <p:oleObj name="Acrobat Document" r:id="rId4" imgW="4200000" imgH="5525271" progId="AcroExch.Document.7">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0200"/>
                        <a:ext cx="2641600" cy="34750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4" name="Rectangle 1"/>
          <p:cNvSpPr>
            <a:spLocks noChangeArrowheads="1"/>
          </p:cNvSpPr>
          <p:nvPr/>
        </p:nvSpPr>
        <p:spPr bwMode="auto">
          <a:xfrm>
            <a:off x="228600" y="2133600"/>
            <a:ext cx="114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latin typeface="Trebuchet MS" panose="020B0603020202020204" pitchFamily="34" charset="0"/>
              </a:rPr>
              <a:t>Please make sure to include voter’s VUID number somewhere on this form underneath the dotted line. </a:t>
            </a:r>
          </a:p>
        </p:txBody>
      </p:sp>
      <p:sp>
        <p:nvSpPr>
          <p:cNvPr id="87045" name="Line 7"/>
          <p:cNvSpPr>
            <a:spLocks noChangeShapeType="1"/>
          </p:cNvSpPr>
          <p:nvPr/>
        </p:nvSpPr>
        <p:spPr bwMode="auto">
          <a:xfrm flipV="1">
            <a:off x="1066800" y="2514600"/>
            <a:ext cx="952500" cy="144780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6" name="TextBox 7"/>
          <p:cNvSpPr txBox="1">
            <a:spLocks noChangeArrowheads="1"/>
          </p:cNvSpPr>
          <p:nvPr/>
        </p:nvSpPr>
        <p:spPr bwMode="auto">
          <a:xfrm>
            <a:off x="914400" y="304800"/>
            <a:ext cx="7391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Statement of Residence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304800"/>
            <a:ext cx="4852988" cy="769938"/>
          </a:xfrm>
          <a:prstGeom prst="rect">
            <a:avLst/>
          </a:prstGeom>
        </p:spPr>
        <p:txBody>
          <a:bodyPr wrap="none">
            <a:spAutoFit/>
          </a:bodyPr>
          <a:lstStyle/>
          <a:p>
            <a:pPr>
              <a:defRPr/>
            </a:pPr>
            <a:r>
              <a:rPr lang="en-US" sz="4400" b="1" dirty="0">
                <a:latin typeface="+mj-lt"/>
              </a:rPr>
              <a:t>Provisional Voter </a:t>
            </a:r>
            <a:endParaRPr lang="en-US" sz="4400" dirty="0">
              <a:latin typeface="+mj-lt"/>
            </a:endParaRPr>
          </a:p>
        </p:txBody>
      </p:sp>
      <p:sp>
        <p:nvSpPr>
          <p:cNvPr id="6" name="Rectangle 5"/>
          <p:cNvSpPr/>
          <p:nvPr/>
        </p:nvSpPr>
        <p:spPr>
          <a:xfrm>
            <a:off x="609600" y="1600200"/>
            <a:ext cx="7391400" cy="923925"/>
          </a:xfrm>
          <a:prstGeom prst="rect">
            <a:avLst/>
          </a:prstGeom>
        </p:spPr>
        <p:txBody>
          <a:bodyPr>
            <a:spAutoFit/>
          </a:bodyPr>
          <a:lstStyle/>
          <a:p>
            <a:pPr>
              <a:defRPr/>
            </a:pPr>
            <a:r>
              <a:rPr lang="en-US" b="1" dirty="0">
                <a:latin typeface="Arial" charset="0"/>
              </a:rPr>
              <a:t> </a:t>
            </a:r>
            <a:endParaRPr lang="en-US" dirty="0">
              <a:latin typeface="Arial" charset="0"/>
            </a:endParaRPr>
          </a:p>
          <a:p>
            <a:pPr marL="285750" indent="-285750">
              <a:buClr>
                <a:srgbClr val="C00000"/>
              </a:buClr>
              <a:buFont typeface="Arial" pitchFamily="34" charset="0"/>
              <a:buChar char="•"/>
              <a:defRPr/>
            </a:pPr>
            <a:r>
              <a:rPr lang="en-US" dirty="0">
                <a:latin typeface="Arial" charset="0"/>
              </a:rPr>
              <a:t>If the Registrar of Voters office is unable to verify the voter's registration, the voter may vote a Provisional Ballot.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090" name="AutoShape 3"/>
          <p:cNvCxnSpPr>
            <a:cxnSpLocks noChangeShapeType="1"/>
          </p:cNvCxnSpPr>
          <p:nvPr/>
        </p:nvCxnSpPr>
        <p:spPr bwMode="auto">
          <a:xfrm>
            <a:off x="533400" y="4267200"/>
            <a:ext cx="0" cy="0"/>
          </a:xfrm>
          <a:prstGeom prst="straightConnector1">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9091" name="Picture 4" descr="MCj029751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6000"/>
            <a:ext cx="40306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5"/>
          <p:cNvSpPr txBox="1">
            <a:spLocks noChangeArrowheads="1"/>
          </p:cNvSpPr>
          <p:nvPr/>
        </p:nvSpPr>
        <p:spPr bwMode="auto">
          <a:xfrm>
            <a:off x="1371600" y="3048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Provisional Voting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sz="quarter" idx="13"/>
          </p:nvPr>
        </p:nvSpPr>
        <p:spPr>
          <a:xfrm>
            <a:off x="274638" y="1066800"/>
            <a:ext cx="8564562" cy="5562600"/>
          </a:xfrm>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Lst>
        </p:spPr>
        <p:txBody>
          <a:bodyPr rtlCol="0">
            <a:normAutofit/>
          </a:bodyPr>
          <a:lstStyle/>
          <a:p>
            <a:pPr marL="45720" indent="0" eaLnBrk="1" fontAlgn="auto" hangingPunct="1">
              <a:lnSpc>
                <a:spcPct val="80000"/>
              </a:lnSpc>
              <a:buClr>
                <a:schemeClr val="tx1"/>
              </a:buClr>
              <a:buFont typeface="Georgia" panose="02040502050405020303" pitchFamily="18" charset="0"/>
              <a:buNone/>
              <a:defRPr/>
            </a:pPr>
            <a:endParaRPr lang="en-US" sz="2100" dirty="0">
              <a:solidFill>
                <a:schemeClr val="tx1">
                  <a:lumMod val="75000"/>
                  <a:lumOff val="25000"/>
                </a:schemeClr>
              </a:solidFill>
            </a:endParaRPr>
          </a:p>
          <a:p>
            <a:pPr marL="45720" indent="0" algn="ctr" eaLnBrk="1" fontAlgn="auto" hangingPunct="1">
              <a:lnSpc>
                <a:spcPct val="80000"/>
              </a:lnSpc>
              <a:buClr>
                <a:schemeClr val="tx1"/>
              </a:buClr>
              <a:buFont typeface="Georgia" panose="02040502050405020303" pitchFamily="18" charset="0"/>
              <a:buNone/>
              <a:defRPr/>
            </a:pPr>
            <a:r>
              <a:rPr lang="en-US" sz="3900" dirty="0">
                <a:solidFill>
                  <a:schemeClr val="tx1">
                    <a:lumMod val="75000"/>
                    <a:lumOff val="25000"/>
                  </a:schemeClr>
                </a:solidFill>
              </a:rPr>
              <a:t>Who can vote a Provisional Ballot?</a:t>
            </a:r>
          </a:p>
          <a:p>
            <a:pPr marL="388620" indent="-342900" algn="ctr" eaLnBrk="1" fontAlgn="auto" hangingPunct="1">
              <a:lnSpc>
                <a:spcPct val="80000"/>
              </a:lnSpc>
              <a:buClr>
                <a:srgbClr val="C00000"/>
              </a:buClr>
              <a:buFont typeface="Arial" pitchFamily="34" charset="0"/>
              <a:buChar char="•"/>
              <a:defRPr/>
            </a:pPr>
            <a:endParaRPr lang="en-US" sz="1900" dirty="0">
              <a:solidFill>
                <a:schemeClr val="tx1">
                  <a:lumMod val="75000"/>
                  <a:lumOff val="25000"/>
                </a:schemeClr>
              </a:solidFill>
            </a:endParaRP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Voter does not have one of the seven (7) Categories of Acceptable Forms of ID.</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Voter has no voter registration certificate and is not on the list of registered voters under Section 63.009.</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Voter’s name on ID documentation is not substantially similar to that on the list of registered voters.</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An annotation next to the voter’s name indicates that the voter voted early, either by mail or in person.</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Voting after 7:00 pm due to court order.</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Voter on list, but residence address outside the political subdivision.</a:t>
            </a:r>
          </a:p>
          <a:p>
            <a:pPr marL="388620" indent="-342900" eaLnBrk="1" fontAlgn="auto" hangingPunct="1">
              <a:lnSpc>
                <a:spcPct val="80000"/>
              </a:lnSpc>
              <a:buClr>
                <a:srgbClr val="C00000"/>
              </a:buClr>
              <a:buFont typeface="Arial" pitchFamily="34" charset="0"/>
              <a:buChar char="•"/>
              <a:defRPr/>
            </a:pPr>
            <a:r>
              <a:rPr lang="en-US" sz="1900" dirty="0">
                <a:solidFill>
                  <a:schemeClr val="tx1">
                    <a:lumMod val="75000"/>
                    <a:lumOff val="25000"/>
                  </a:schemeClr>
                </a:solidFill>
              </a:rPr>
              <a:t>Other _________ please explain if above does not apply.</a:t>
            </a:r>
          </a:p>
          <a:p>
            <a:pPr indent="-182880" eaLnBrk="1" fontAlgn="auto" hangingPunct="1">
              <a:lnSpc>
                <a:spcPct val="85000"/>
              </a:lnSpc>
              <a:buClr>
                <a:schemeClr val="accent6">
                  <a:lumMod val="75000"/>
                </a:schemeClr>
              </a:buClr>
              <a:defRPr/>
            </a:pPr>
            <a:endParaRPr lang="en-US" sz="2000" b="1" dirty="0">
              <a:solidFill>
                <a:schemeClr val="tx1">
                  <a:lumMod val="75000"/>
                  <a:lumOff val="25000"/>
                </a:schemeClr>
              </a:solidFill>
            </a:endParaRPr>
          </a:p>
        </p:txBody>
      </p:sp>
      <p:sp>
        <p:nvSpPr>
          <p:cNvPr id="90115" name="TextBox 4"/>
          <p:cNvSpPr txBox="1">
            <a:spLocks noChangeArrowheads="1"/>
          </p:cNvSpPr>
          <p:nvPr/>
        </p:nvSpPr>
        <p:spPr bwMode="auto">
          <a:xfrm>
            <a:off x="457200" y="152400"/>
            <a:ext cx="845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Provisional Ballot Eligebility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sz="quarter" idx="13"/>
          </p:nvPr>
        </p:nvSpPr>
        <p:spPr>
          <a:xfrm>
            <a:off x="609600" y="1905000"/>
            <a:ext cx="7726363" cy="4419600"/>
          </a:xfrm>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Lst>
        </p:spPr>
        <p:txBody>
          <a:bodyPr rtlCol="0">
            <a:normAutofit fontScale="92500" lnSpcReduction="20000"/>
          </a:bodyPr>
          <a:lstStyle/>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Unable to locate the voter</a:t>
            </a:r>
            <a:r>
              <a:rPr lang="en-US" sz="2000" dirty="0">
                <a:solidFill>
                  <a:schemeClr val="tx1">
                    <a:lumMod val="75000"/>
                    <a:lumOff val="25000"/>
                  </a:schemeClr>
                </a:solidFill>
                <a:latin typeface="Century Gothic"/>
              </a:rPr>
              <a:t>’</a:t>
            </a:r>
            <a:r>
              <a:rPr lang="en-US" sz="2000" dirty="0">
                <a:solidFill>
                  <a:schemeClr val="tx1">
                    <a:lumMod val="75000"/>
                    <a:lumOff val="25000"/>
                  </a:schemeClr>
                </a:solidFill>
              </a:rPr>
              <a:t>s file</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Call voter registrar to verify registration</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Voter registrar cannot verify the registration status of the voter</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Voter votes a Provisional Ballot</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Complete the Affidavit of Provisional Ballot Envelope</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Presiding Election Officer </a:t>
            </a:r>
            <a:r>
              <a:rPr lang="en-US" sz="2000" u="sng" dirty="0">
                <a:solidFill>
                  <a:schemeClr val="tx1">
                    <a:lumMod val="75000"/>
                    <a:lumOff val="25000"/>
                  </a:schemeClr>
                </a:solidFill>
              </a:rPr>
              <a:t>checks reason</a:t>
            </a:r>
            <a:r>
              <a:rPr lang="en-US" sz="2000" dirty="0">
                <a:solidFill>
                  <a:schemeClr val="tx1">
                    <a:lumMod val="75000"/>
                    <a:lumOff val="25000"/>
                  </a:schemeClr>
                </a:solidFill>
              </a:rPr>
              <a:t> voter is voting under the procedure for provisional voting and signs the Affidavit. Make sure you check the box stating if voter presented Acceptable Form of ID or not</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Presiding Election Officer </a:t>
            </a:r>
            <a:r>
              <a:rPr lang="en-US" sz="2000" u="sng" dirty="0">
                <a:solidFill>
                  <a:schemeClr val="tx1">
                    <a:lumMod val="75000"/>
                    <a:lumOff val="25000"/>
                  </a:schemeClr>
                </a:solidFill>
              </a:rPr>
              <a:t>enters information into computer</a:t>
            </a:r>
            <a:r>
              <a:rPr lang="en-US" sz="2000" dirty="0">
                <a:solidFill>
                  <a:schemeClr val="tx1">
                    <a:lumMod val="75000"/>
                    <a:lumOff val="25000"/>
                  </a:schemeClr>
                </a:solidFill>
              </a:rPr>
              <a:t> and prints a provisional label. </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dirty="0">
                <a:solidFill>
                  <a:schemeClr val="tx1">
                    <a:lumMod val="75000"/>
                    <a:lumOff val="25000"/>
                  </a:schemeClr>
                </a:solidFill>
              </a:rPr>
              <a:t>Presiding Election Officer </a:t>
            </a:r>
            <a:r>
              <a:rPr lang="en-US" sz="2000" u="sng" dirty="0">
                <a:solidFill>
                  <a:schemeClr val="tx1">
                    <a:lumMod val="75000"/>
                    <a:lumOff val="25000"/>
                  </a:schemeClr>
                </a:solidFill>
              </a:rPr>
              <a:t>issues the provisional ballot and Secrecy envelope</a:t>
            </a:r>
            <a:r>
              <a:rPr lang="en-US" sz="2000" dirty="0">
                <a:solidFill>
                  <a:schemeClr val="tx1">
                    <a:lumMod val="75000"/>
                    <a:lumOff val="25000"/>
                  </a:schemeClr>
                </a:solidFill>
              </a:rPr>
              <a:t>.  </a:t>
            </a:r>
          </a:p>
          <a:p>
            <a:pPr indent="-182880" eaLnBrk="1" fontAlgn="auto" hangingPunct="1">
              <a:lnSpc>
                <a:spcPct val="85000"/>
              </a:lnSpc>
              <a:buClr>
                <a:srgbClr val="C00000"/>
              </a:buClr>
              <a:buSzPct val="120000"/>
              <a:buFont typeface="Arial" pitchFamily="34" charset="0"/>
              <a:buChar char="•"/>
              <a:defRPr/>
            </a:pPr>
            <a:endParaRPr lang="en-US" sz="200" dirty="0">
              <a:solidFill>
                <a:schemeClr val="tx1">
                  <a:lumMod val="75000"/>
                  <a:lumOff val="25000"/>
                </a:schemeClr>
              </a:solidFill>
            </a:endParaRPr>
          </a:p>
          <a:p>
            <a:pPr marL="388620" indent="-342900" eaLnBrk="1" fontAlgn="auto" hangingPunct="1">
              <a:lnSpc>
                <a:spcPct val="85000"/>
              </a:lnSpc>
              <a:buClr>
                <a:srgbClr val="C00000"/>
              </a:buClr>
              <a:buSzPct val="120000"/>
              <a:buFont typeface="Arial" pitchFamily="34" charset="0"/>
              <a:buChar char="•"/>
              <a:defRPr/>
            </a:pPr>
            <a:r>
              <a:rPr lang="en-US" sz="2000" b="1" i="1" u="sng" dirty="0">
                <a:solidFill>
                  <a:schemeClr val="tx1">
                    <a:lumMod val="75000"/>
                    <a:lumOff val="25000"/>
                  </a:schemeClr>
                </a:solidFill>
              </a:rPr>
              <a:t>Be sure to give clear instructions.</a:t>
            </a:r>
          </a:p>
        </p:txBody>
      </p:sp>
      <p:sp>
        <p:nvSpPr>
          <p:cNvPr id="91139" name="TextBox 4"/>
          <p:cNvSpPr txBox="1">
            <a:spLocks noChangeArrowheads="1"/>
          </p:cNvSpPr>
          <p:nvPr/>
        </p:nvSpPr>
        <p:spPr bwMode="auto">
          <a:xfrm>
            <a:off x="0" y="304800"/>
            <a:ext cx="876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Provisional Voting Procedures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79388" y="331788"/>
            <a:ext cx="8788400" cy="457200"/>
          </a:xfrm>
          <a:prstGeom prst="rect">
            <a:avLst/>
          </a:prstGeom>
          <a:noFill/>
          <a:ln>
            <a:noFill/>
          </a:ln>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Lst>
        </p:spPr>
        <p:txBody>
          <a:bodyPr anchor="ctr"/>
          <a:lstStyle/>
          <a:p>
            <a:pPr>
              <a:defRPr/>
            </a:pPr>
            <a:r>
              <a:rPr lang="en-US" sz="4800" u="sng" dirty="0">
                <a:solidFill>
                  <a:schemeClr val="tx2"/>
                </a:solidFill>
                <a:effectLst>
                  <a:outerShdw blurRad="38100" dist="38100" dir="2700000" algn="tl">
                    <a:srgbClr val="000000"/>
                  </a:outerShdw>
                </a:effectLst>
                <a:latin typeface="Times New Roman" pitchFamily="18" charset="0"/>
              </a:rPr>
              <a:t>Affidavit for Provisional Voter</a:t>
            </a:r>
          </a:p>
        </p:txBody>
      </p:sp>
      <p:sp>
        <p:nvSpPr>
          <p:cNvPr id="53252" name="Rectangle 4"/>
          <p:cNvSpPr>
            <a:spLocks noGrp="1" noChangeArrowheads="1"/>
          </p:cNvSpPr>
          <p:nvPr>
            <p:ph sz="quarter" idx="13"/>
          </p:nvPr>
        </p:nvSpPr>
        <p:spPr>
          <a:xfrm>
            <a:off x="179388" y="1447800"/>
            <a:ext cx="4572000" cy="4781550"/>
          </a:xfrm>
          <a:ln w="25400">
            <a:solidFill>
              <a:srgbClr val="FFCC66"/>
            </a:solidFill>
            <a:miter lim="800000"/>
            <a:headEnd/>
            <a:tailEnd/>
          </a:ln>
          <a:extLst>
            <a:ext uri="{909E8E84-426E-40DD-AFC4-6F175D3DCCD1}">
              <a14:hiddenFill xmlns:a14="http://schemas.microsoft.com/office/drawing/2010/main">
                <a:solidFill>
                  <a:schemeClr val="bg1">
                    <a:alpha val="95000"/>
                  </a:schemeClr>
                </a:solidFill>
              </a14:hiddenFill>
            </a:ext>
          </a:extLst>
        </p:spPr>
        <p:txBody>
          <a:bodyPr rtlCol="0">
            <a:normAutofit fontScale="92500" lnSpcReduction="10000"/>
          </a:bodyPr>
          <a:lstStyle/>
          <a:p>
            <a:pPr indent="-182880" algn="ctr" eaLnBrk="1" fontAlgn="auto" hangingPunct="1">
              <a:lnSpc>
                <a:spcPct val="80000"/>
              </a:lnSpc>
              <a:buClr>
                <a:srgbClr val="FF6699"/>
              </a:buClr>
              <a:buSzPct val="120000"/>
              <a:buFont typeface="Monotype Sorts" pitchFamily="2" charset="2"/>
              <a:buNone/>
              <a:defRPr/>
            </a:pPr>
            <a:endParaRPr lang="en-US" sz="1800" b="1" u="sng" dirty="0">
              <a:solidFill>
                <a:schemeClr val="tx1">
                  <a:lumMod val="75000"/>
                  <a:lumOff val="25000"/>
                </a:schemeClr>
              </a:solidFill>
            </a:endParaRPr>
          </a:p>
          <a:p>
            <a:pPr indent="-182880" algn="ctr" eaLnBrk="1" fontAlgn="auto" hangingPunct="1">
              <a:lnSpc>
                <a:spcPct val="80000"/>
              </a:lnSpc>
              <a:buClr>
                <a:srgbClr val="FF6699"/>
              </a:buClr>
              <a:buSzPct val="120000"/>
              <a:buFont typeface="Monotype Sorts" pitchFamily="2" charset="2"/>
              <a:buNone/>
              <a:defRPr/>
            </a:pPr>
            <a:r>
              <a:rPr lang="en-US" sz="1800" b="1" u="sng" dirty="0">
                <a:solidFill>
                  <a:schemeClr val="tx1">
                    <a:lumMod val="75000"/>
                    <a:lumOff val="25000"/>
                  </a:schemeClr>
                </a:solidFill>
              </a:rPr>
              <a:t>JUDGES RESPONSIBILITIES</a:t>
            </a:r>
          </a:p>
          <a:p>
            <a:pPr indent="-182880" eaLnBrk="1" fontAlgn="auto" hangingPunct="1">
              <a:lnSpc>
                <a:spcPct val="80000"/>
              </a:lnSpc>
              <a:buClr>
                <a:srgbClr val="FF6699"/>
              </a:buClr>
              <a:buSzPct val="120000"/>
              <a:buFont typeface="Monotype Sorts" pitchFamily="2" charset="2"/>
              <a:buNone/>
              <a:defRPr/>
            </a:pPr>
            <a:endParaRPr lang="en-US" sz="900" b="1"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Completes the Heading, Date, Location, Precinct Number, Judge</a:t>
            </a:r>
            <a:r>
              <a:rPr lang="en-US" sz="1500" dirty="0">
                <a:solidFill>
                  <a:schemeClr val="tx1">
                    <a:lumMod val="75000"/>
                    <a:lumOff val="25000"/>
                  </a:schemeClr>
                </a:solidFill>
                <a:latin typeface="Century Gothic"/>
              </a:rPr>
              <a:t>’</a:t>
            </a:r>
            <a:r>
              <a:rPr lang="en-US" sz="1500" dirty="0">
                <a:solidFill>
                  <a:schemeClr val="tx1">
                    <a:lumMod val="75000"/>
                    <a:lumOff val="25000"/>
                  </a:schemeClr>
                </a:solidFill>
              </a:rPr>
              <a:t>s name and the Provisional Ballot Access Code on the Affidavit of Provisional Voter.</a:t>
            </a:r>
          </a:p>
          <a:p>
            <a:pPr indent="-182880" eaLnBrk="1" fontAlgn="auto" hangingPunct="1">
              <a:lnSpc>
                <a:spcPct val="80000"/>
              </a:lnSpc>
              <a:buClr>
                <a:schemeClr val="accent6">
                  <a:lumMod val="75000"/>
                </a:schemeClr>
              </a:buClr>
              <a:buFont typeface="Arial" pitchFamily="34" charset="0"/>
              <a:buChar char="•"/>
              <a:defRPr/>
            </a:pPr>
            <a:endParaRPr lang="en-US" sz="100" dirty="0">
              <a:solidFill>
                <a:schemeClr val="tx1">
                  <a:lumMod val="75000"/>
                  <a:lumOff val="25000"/>
                </a:schemeClr>
              </a:solidFill>
            </a:endParaRPr>
          </a:p>
          <a:p>
            <a:pPr indent="-182880" eaLnBrk="1" fontAlgn="auto" hangingPunct="1">
              <a:lnSpc>
                <a:spcPct val="80000"/>
              </a:lnSpc>
              <a:buClr>
                <a:schemeClr val="accent6">
                  <a:lumMod val="75000"/>
                </a:schemeClr>
              </a:buClr>
              <a:buFont typeface="Arial" pitchFamily="34" charset="0"/>
              <a:buChar char="•"/>
              <a:defRPr/>
            </a:pPr>
            <a:endParaRPr lang="en-US" sz="1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Verifies that all information is filled out correctly and legible</a:t>
            </a:r>
          </a:p>
          <a:p>
            <a:pPr indent="-182880" eaLnBrk="1" fontAlgn="auto" hangingPunct="1">
              <a:lnSpc>
                <a:spcPct val="80000"/>
              </a:lnSpc>
              <a:buClr>
                <a:schemeClr val="accent6">
                  <a:lumMod val="75000"/>
                </a:schemeClr>
              </a:buClr>
              <a:buFont typeface="Arial" pitchFamily="34" charset="0"/>
              <a:buChar char="•"/>
              <a:defRPr/>
            </a:pPr>
            <a:endParaRPr lang="en-US" sz="2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Completes the second part of the form, checks reason, dates and signs the form</a:t>
            </a:r>
          </a:p>
          <a:p>
            <a:pPr indent="-182880" eaLnBrk="1" fontAlgn="auto" hangingPunct="1">
              <a:lnSpc>
                <a:spcPct val="80000"/>
              </a:lnSpc>
              <a:buClr>
                <a:schemeClr val="accent6">
                  <a:lumMod val="75000"/>
                </a:schemeClr>
              </a:buClr>
              <a:buFont typeface="Arial" pitchFamily="34" charset="0"/>
              <a:buChar char="•"/>
              <a:defRPr/>
            </a:pPr>
            <a:endParaRPr lang="en-US" sz="2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This Affidavit will also register the voter</a:t>
            </a:r>
          </a:p>
          <a:p>
            <a:pPr indent="-182880" eaLnBrk="1" fontAlgn="auto" hangingPunct="1">
              <a:lnSpc>
                <a:spcPct val="80000"/>
              </a:lnSpc>
              <a:buClr>
                <a:schemeClr val="accent6">
                  <a:lumMod val="75000"/>
                </a:schemeClr>
              </a:buClr>
              <a:buFont typeface="Arial" pitchFamily="34" charset="0"/>
              <a:buChar char="•"/>
              <a:defRPr/>
            </a:pPr>
            <a:endParaRPr lang="en-US" sz="2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Enters Affidavit information into Computer to generate a Provisional ID label </a:t>
            </a:r>
          </a:p>
          <a:p>
            <a:pPr indent="-182880" eaLnBrk="1" fontAlgn="auto" hangingPunct="1">
              <a:lnSpc>
                <a:spcPct val="80000"/>
              </a:lnSpc>
              <a:buClr>
                <a:schemeClr val="accent6">
                  <a:lumMod val="75000"/>
                </a:schemeClr>
              </a:buClr>
              <a:buFont typeface="Arial" pitchFamily="34" charset="0"/>
              <a:buChar char="•"/>
              <a:defRPr/>
            </a:pPr>
            <a:endParaRPr lang="en-US" sz="2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Enters the Provisional Voter</a:t>
            </a:r>
            <a:r>
              <a:rPr lang="en-US" sz="1500" dirty="0">
                <a:solidFill>
                  <a:schemeClr val="tx1">
                    <a:lumMod val="75000"/>
                    <a:lumOff val="25000"/>
                  </a:schemeClr>
                </a:solidFill>
                <a:latin typeface="Century Gothic"/>
              </a:rPr>
              <a:t>’</a:t>
            </a:r>
            <a:r>
              <a:rPr lang="en-US" sz="1500" dirty="0">
                <a:solidFill>
                  <a:schemeClr val="tx1">
                    <a:lumMod val="75000"/>
                    <a:lumOff val="25000"/>
                  </a:schemeClr>
                </a:solidFill>
              </a:rPr>
              <a:t>s name on the Early Voting List of Provisional Voters form</a:t>
            </a:r>
          </a:p>
          <a:p>
            <a:pPr indent="-182880" eaLnBrk="1" fontAlgn="auto" hangingPunct="1">
              <a:lnSpc>
                <a:spcPct val="80000"/>
              </a:lnSpc>
              <a:buClr>
                <a:schemeClr val="accent6">
                  <a:lumMod val="75000"/>
                </a:schemeClr>
              </a:buClr>
              <a:buFont typeface="Arial" pitchFamily="34" charset="0"/>
              <a:buChar char="•"/>
              <a:defRPr/>
            </a:pPr>
            <a:endParaRPr lang="en-US" sz="4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Informs voter that a Notice to Provisional Voter will be mailed, stating whether or not his/her ballot has been counted.</a:t>
            </a:r>
          </a:p>
          <a:p>
            <a:pPr indent="-182880" eaLnBrk="1" fontAlgn="auto" hangingPunct="1">
              <a:lnSpc>
                <a:spcPct val="80000"/>
              </a:lnSpc>
              <a:buClr>
                <a:schemeClr val="accent6">
                  <a:lumMod val="75000"/>
                </a:schemeClr>
              </a:buClr>
              <a:buFont typeface="Arial" pitchFamily="34" charset="0"/>
              <a:buChar char="•"/>
              <a:defRPr/>
            </a:pPr>
            <a:endParaRPr lang="en-US" sz="400" dirty="0">
              <a:solidFill>
                <a:schemeClr val="tx1">
                  <a:lumMod val="75000"/>
                  <a:lumOff val="25000"/>
                </a:schemeClr>
              </a:solidFill>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rPr>
              <a:t>Give voter a copy of the Notice to Provisional Voters</a:t>
            </a:r>
          </a:p>
          <a:p>
            <a:pPr indent="-182880" eaLnBrk="1" fontAlgn="auto" hangingPunct="1">
              <a:lnSpc>
                <a:spcPct val="80000"/>
              </a:lnSpc>
              <a:buClr>
                <a:srgbClr val="FF6699"/>
              </a:buClr>
              <a:buSzPct val="120000"/>
              <a:buFont typeface="Wingdings" pitchFamily="2" charset="2"/>
              <a:buChar char="«"/>
              <a:defRPr/>
            </a:pPr>
            <a:endParaRPr lang="en-US" sz="1500" dirty="0">
              <a:solidFill>
                <a:schemeClr val="tx1">
                  <a:lumMod val="75000"/>
                  <a:lumOff val="25000"/>
                </a:schemeClr>
              </a:solidFill>
            </a:endParaRPr>
          </a:p>
        </p:txBody>
      </p:sp>
      <p:sp>
        <p:nvSpPr>
          <p:cNvPr id="2" name="Rectangle 1"/>
          <p:cNvSpPr/>
          <p:nvPr/>
        </p:nvSpPr>
        <p:spPr>
          <a:xfrm>
            <a:off x="5105400" y="1752600"/>
            <a:ext cx="3671888" cy="3576638"/>
          </a:xfrm>
          <a:prstGeom prst="rect">
            <a:avLst/>
          </a:prstGeom>
          <a:noFill/>
          <a:ln w="25400" cmpd="sng">
            <a:solidFill>
              <a:srgbClr val="FFCC66"/>
            </a:solidFill>
          </a:ln>
        </p:spPr>
        <p:txBody>
          <a:bodyPr>
            <a:spAutoFit/>
          </a:bodyPr>
          <a:lstStyle/>
          <a:p>
            <a:pPr indent="-182880" algn="ctr" eaLnBrk="1" fontAlgn="auto" hangingPunct="1">
              <a:lnSpc>
                <a:spcPct val="80000"/>
              </a:lnSpc>
              <a:buClr>
                <a:srgbClr val="FF6699"/>
              </a:buClr>
              <a:buSzPct val="120000"/>
              <a:buFont typeface="Monotype Sorts" pitchFamily="2" charset="2"/>
              <a:buNone/>
              <a:defRPr/>
            </a:pPr>
            <a:r>
              <a:rPr lang="en-US" b="1" u="sng" dirty="0">
                <a:solidFill>
                  <a:schemeClr val="tx1">
                    <a:lumMod val="75000"/>
                    <a:lumOff val="25000"/>
                  </a:schemeClr>
                </a:solidFill>
                <a:latin typeface="+mj-lt"/>
              </a:rPr>
              <a:t>VOTERS RESPONSIBILITIES</a:t>
            </a:r>
          </a:p>
          <a:p>
            <a:pPr indent="-182880" eaLnBrk="1" fontAlgn="auto" hangingPunct="1">
              <a:lnSpc>
                <a:spcPct val="80000"/>
              </a:lnSpc>
              <a:buClr>
                <a:srgbClr val="FF6699"/>
              </a:buClr>
              <a:buSzPct val="120000"/>
              <a:buFont typeface="Monotype Sorts" pitchFamily="2" charset="2"/>
              <a:buNone/>
              <a:defRPr/>
            </a:pPr>
            <a:endParaRPr lang="en-US" sz="1000" b="1" dirty="0">
              <a:solidFill>
                <a:schemeClr val="tx1">
                  <a:lumMod val="75000"/>
                  <a:lumOff val="25000"/>
                </a:schemeClr>
              </a:solidFill>
              <a:latin typeface="Arial" charset="0"/>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latin typeface="+mn-lt"/>
              </a:rPr>
              <a:t>Voter will complete the first section of the Provisional Ballot Affidavit and sign form. </a:t>
            </a:r>
          </a:p>
          <a:p>
            <a:pPr marL="331470" indent="-285750" eaLnBrk="1" fontAlgn="auto" hangingPunct="1">
              <a:lnSpc>
                <a:spcPct val="80000"/>
              </a:lnSpc>
              <a:buClr>
                <a:schemeClr val="accent6">
                  <a:lumMod val="75000"/>
                </a:schemeClr>
              </a:buClr>
              <a:buFont typeface="Arial" pitchFamily="34" charset="0"/>
              <a:buChar char="•"/>
              <a:defRPr/>
            </a:pPr>
            <a:endParaRPr lang="en-US" sz="1500" dirty="0">
              <a:solidFill>
                <a:schemeClr val="tx1">
                  <a:lumMod val="75000"/>
                  <a:lumOff val="25000"/>
                </a:schemeClr>
              </a:solidFill>
              <a:latin typeface="+mn-lt"/>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latin typeface="+mn-lt"/>
              </a:rPr>
              <a:t>Places voted ballot into Ballot Secrecy envelope.</a:t>
            </a:r>
          </a:p>
          <a:p>
            <a:pPr marL="331470" indent="-285750" eaLnBrk="1" fontAlgn="auto" hangingPunct="1">
              <a:lnSpc>
                <a:spcPct val="80000"/>
              </a:lnSpc>
              <a:buClr>
                <a:schemeClr val="accent6">
                  <a:lumMod val="75000"/>
                </a:schemeClr>
              </a:buClr>
              <a:buFont typeface="Arial" pitchFamily="34" charset="0"/>
              <a:buChar char="•"/>
              <a:defRPr/>
            </a:pPr>
            <a:endParaRPr lang="en-US" sz="1500" dirty="0">
              <a:solidFill>
                <a:schemeClr val="tx1">
                  <a:lumMod val="75000"/>
                  <a:lumOff val="25000"/>
                </a:schemeClr>
              </a:solidFill>
              <a:latin typeface="+mn-lt"/>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latin typeface="+mn-lt"/>
              </a:rPr>
              <a:t>Places Ballot Secrecy Envelope inside Provisional Voter Affidavit</a:t>
            </a:r>
          </a:p>
          <a:p>
            <a:pPr marL="331470" indent="-285750" eaLnBrk="1" fontAlgn="auto" hangingPunct="1">
              <a:lnSpc>
                <a:spcPct val="80000"/>
              </a:lnSpc>
              <a:buClr>
                <a:schemeClr val="accent6">
                  <a:lumMod val="75000"/>
                </a:schemeClr>
              </a:buClr>
              <a:buFont typeface="Arial" pitchFamily="34" charset="0"/>
              <a:buChar char="•"/>
              <a:defRPr/>
            </a:pPr>
            <a:endParaRPr lang="en-US" sz="1500" dirty="0">
              <a:solidFill>
                <a:schemeClr val="tx1">
                  <a:lumMod val="75000"/>
                  <a:lumOff val="25000"/>
                </a:schemeClr>
              </a:solidFill>
              <a:latin typeface="+mn-lt"/>
            </a:endParaRPr>
          </a:p>
          <a:p>
            <a:pPr marL="331470" indent="-285750" eaLnBrk="1" fontAlgn="auto" hangingPunct="1">
              <a:lnSpc>
                <a:spcPct val="80000"/>
              </a:lnSpc>
              <a:buClr>
                <a:schemeClr val="accent6">
                  <a:lumMod val="75000"/>
                </a:schemeClr>
              </a:buClr>
              <a:buFont typeface="Arial" pitchFamily="34" charset="0"/>
              <a:buChar char="•"/>
              <a:defRPr/>
            </a:pPr>
            <a:r>
              <a:rPr lang="en-US" sz="1500" dirty="0">
                <a:solidFill>
                  <a:schemeClr val="tx1">
                    <a:lumMod val="75000"/>
                    <a:lumOff val="25000"/>
                  </a:schemeClr>
                </a:solidFill>
                <a:latin typeface="+mn-lt"/>
              </a:rPr>
              <a:t>Places Provisional Voter Affidavit in Provisional Ballot Bag.</a:t>
            </a:r>
          </a:p>
          <a:p>
            <a:pPr indent="-182880" eaLnBrk="1" fontAlgn="auto" hangingPunct="1">
              <a:lnSpc>
                <a:spcPct val="80000"/>
              </a:lnSpc>
              <a:buClr>
                <a:schemeClr val="accent6">
                  <a:lumMod val="75000"/>
                </a:schemeClr>
              </a:buClr>
              <a:buFont typeface="Arial" pitchFamily="34" charset="0"/>
              <a:buChar char="•"/>
              <a:defRPr/>
            </a:pPr>
            <a:endParaRPr lang="en-US" sz="1500" dirty="0">
              <a:solidFill>
                <a:schemeClr val="tx1">
                  <a:lumMod val="75000"/>
                  <a:lumOff val="25000"/>
                </a:schemeClr>
              </a:solidFill>
              <a:latin typeface="+mn-lt"/>
            </a:endParaRPr>
          </a:p>
          <a:p>
            <a:pPr marL="45720" eaLnBrk="1" fontAlgn="auto" hangingPunct="1">
              <a:lnSpc>
                <a:spcPct val="80000"/>
              </a:lnSpc>
              <a:buClr>
                <a:schemeClr val="accent6">
                  <a:lumMod val="75000"/>
                </a:schemeClr>
              </a:buClr>
              <a:defRPr/>
            </a:pPr>
            <a:endParaRPr lang="en-US" sz="1500" dirty="0">
              <a:solidFill>
                <a:schemeClr val="tx1">
                  <a:lumMod val="75000"/>
                  <a:lumOff val="25000"/>
                </a:schemeClr>
              </a:solidFill>
              <a:latin typeface="+mn-lt"/>
            </a:endParaRPr>
          </a:p>
          <a:p>
            <a:pPr eaLnBrk="1" fontAlgn="auto" hangingPunct="1">
              <a:lnSpc>
                <a:spcPct val="80000"/>
              </a:lnSpc>
              <a:buClr>
                <a:schemeClr val="accent6">
                  <a:lumMod val="75000"/>
                </a:schemeClr>
              </a:buClr>
              <a:defRPr/>
            </a:pPr>
            <a:endParaRPr lang="en-US" sz="1500" dirty="0">
              <a:solidFill>
                <a:schemeClr val="tx1">
                  <a:lumMod val="75000"/>
                  <a:lumOff val="25000"/>
                </a:schemeClr>
              </a:solidFill>
              <a:latin typeface="+mn-lt"/>
            </a:endParaRPr>
          </a:p>
          <a:p>
            <a:pPr eaLnBrk="1" fontAlgn="auto" hangingPunct="1">
              <a:lnSpc>
                <a:spcPct val="80000"/>
              </a:lnSpc>
              <a:buClr>
                <a:schemeClr val="accent6">
                  <a:lumMod val="75000"/>
                </a:schemeClr>
              </a:buClr>
              <a:defRPr/>
            </a:pPr>
            <a:endParaRPr lang="en-US" sz="1500" dirty="0">
              <a:solidFill>
                <a:schemeClr val="tx1">
                  <a:lumMod val="75000"/>
                  <a:lumOff val="25000"/>
                </a:schemeClr>
              </a:solidFill>
              <a:latin typeface="+mn-lt"/>
            </a:endParaRPr>
          </a:p>
          <a:p>
            <a:pPr indent="-182880" eaLnBrk="1" fontAlgn="auto" hangingPunct="1">
              <a:lnSpc>
                <a:spcPct val="80000"/>
              </a:lnSpc>
              <a:buClr>
                <a:schemeClr val="accent6">
                  <a:lumMod val="75000"/>
                </a:schemeClr>
              </a:buClr>
              <a:buFont typeface="Arial" pitchFamily="34" charset="0"/>
              <a:buChar char="•"/>
              <a:defRPr/>
            </a:pPr>
            <a:endParaRPr lang="en-US" sz="1500" dirty="0">
              <a:solidFill>
                <a:schemeClr val="tx1">
                  <a:lumMod val="75000"/>
                  <a:lumOff val="25000"/>
                </a:schemeClr>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1000" y="1143000"/>
            <a:ext cx="8229600" cy="5486400"/>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6699"/>
              </a:buClr>
              <a:buSzPct val="120000"/>
              <a:buFont typeface="Monotype Sorts" pitchFamily="2" charset="2"/>
              <a:buChar char="«"/>
              <a:defRPr/>
            </a:pPr>
            <a:endParaRPr lang="en-US" sz="2400">
              <a:effectLst>
                <a:outerShdw blurRad="38100" dist="38100" dir="2700000" algn="tl">
                  <a:srgbClr val="000000"/>
                </a:outerShdw>
              </a:effectLst>
              <a:latin typeface="Times New Roman" pitchFamily="18" charset="0"/>
            </a:endParaRPr>
          </a:p>
        </p:txBody>
      </p:sp>
      <p:sp>
        <p:nvSpPr>
          <p:cNvPr id="93187" name="Text Box 4"/>
          <p:cNvSpPr txBox="1">
            <a:spLocks noChangeArrowheads="1"/>
          </p:cNvSpPr>
          <p:nvPr/>
        </p:nvSpPr>
        <p:spPr bwMode="auto">
          <a:xfrm>
            <a:off x="7010400" y="2209800"/>
            <a:ext cx="14478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en-US" sz="1500" b="1">
                <a:solidFill>
                  <a:schemeClr val="tx2"/>
                </a:solidFill>
                <a:latin typeface="Century Gothic" panose="020B0502020202020204" pitchFamily="34" charset="0"/>
                <a:cs typeface="Arial" panose="020B0604020202020204" pitchFamily="34" charset="0"/>
              </a:rPr>
              <a:t>Place Provisional Ballot Access Code (PBAC) here</a:t>
            </a:r>
          </a:p>
        </p:txBody>
      </p:sp>
      <p:sp>
        <p:nvSpPr>
          <p:cNvPr id="93188" name="Text Box 5"/>
          <p:cNvSpPr txBox="1">
            <a:spLocks noChangeArrowheads="1"/>
          </p:cNvSpPr>
          <p:nvPr/>
        </p:nvSpPr>
        <p:spPr bwMode="auto">
          <a:xfrm>
            <a:off x="609600" y="1127125"/>
            <a:ext cx="1447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500" b="1">
                <a:solidFill>
                  <a:schemeClr val="tx2"/>
                </a:solidFill>
                <a:latin typeface="Century Gothic" panose="020B0502020202020204" pitchFamily="34" charset="0"/>
                <a:cs typeface="Arial" panose="020B0604020202020204" pitchFamily="34" charset="0"/>
              </a:rPr>
              <a:t>Top portion filled out by Judge</a:t>
            </a:r>
            <a:endParaRPr lang="en-US" altLang="en-US" sz="2000" b="1">
              <a:solidFill>
                <a:schemeClr val="tx2"/>
              </a:solidFill>
              <a:latin typeface="Century Gothic" panose="020B0502020202020204" pitchFamily="34" charset="0"/>
              <a:cs typeface="Arial" panose="020B0604020202020204" pitchFamily="34" charset="0"/>
            </a:endParaRPr>
          </a:p>
        </p:txBody>
      </p:sp>
      <p:sp>
        <p:nvSpPr>
          <p:cNvPr id="93189" name="Text Box 6"/>
          <p:cNvSpPr txBox="1">
            <a:spLocks noChangeArrowheads="1"/>
          </p:cNvSpPr>
          <p:nvPr/>
        </p:nvSpPr>
        <p:spPr bwMode="auto">
          <a:xfrm>
            <a:off x="914400" y="2209800"/>
            <a:ext cx="1600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500" b="1">
                <a:solidFill>
                  <a:schemeClr val="tx2"/>
                </a:solidFill>
                <a:latin typeface="Century Gothic" panose="020B0502020202020204" pitchFamily="34" charset="0"/>
                <a:cs typeface="Arial" panose="020B0604020202020204" pitchFamily="34" charset="0"/>
              </a:rPr>
              <a:t>Completed by Voter</a:t>
            </a:r>
            <a:endParaRPr lang="en-US" altLang="en-US" sz="2000" b="1">
              <a:solidFill>
                <a:schemeClr val="tx2"/>
              </a:solidFill>
              <a:latin typeface="Century Gothic" panose="020B0502020202020204" pitchFamily="34" charset="0"/>
              <a:cs typeface="Arial" panose="020B0604020202020204" pitchFamily="34" charset="0"/>
            </a:endParaRPr>
          </a:p>
        </p:txBody>
      </p:sp>
      <p:sp>
        <p:nvSpPr>
          <p:cNvPr id="93190" name="Text Box 7"/>
          <p:cNvSpPr txBox="1">
            <a:spLocks noChangeArrowheads="1"/>
          </p:cNvSpPr>
          <p:nvPr/>
        </p:nvSpPr>
        <p:spPr bwMode="auto">
          <a:xfrm>
            <a:off x="838200" y="3657600"/>
            <a:ext cx="1524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500" b="1">
                <a:solidFill>
                  <a:schemeClr val="tx2"/>
                </a:solidFill>
                <a:latin typeface="Century Gothic" panose="020B0502020202020204" pitchFamily="34" charset="0"/>
                <a:cs typeface="Arial" panose="020B0604020202020204" pitchFamily="34" charset="0"/>
              </a:rPr>
              <a:t>Completed by Judge</a:t>
            </a:r>
            <a:endParaRPr lang="en-US" altLang="en-US" sz="2000" b="1">
              <a:solidFill>
                <a:schemeClr val="tx2"/>
              </a:solidFill>
              <a:latin typeface="Century Gothic" panose="020B0502020202020204" pitchFamily="34" charset="0"/>
              <a:cs typeface="Arial" panose="020B0604020202020204" pitchFamily="34" charset="0"/>
            </a:endParaRPr>
          </a:p>
        </p:txBody>
      </p:sp>
      <p:sp>
        <p:nvSpPr>
          <p:cNvPr id="93191" name="Text Box 8"/>
          <p:cNvSpPr txBox="1">
            <a:spLocks noChangeArrowheads="1"/>
          </p:cNvSpPr>
          <p:nvPr/>
        </p:nvSpPr>
        <p:spPr bwMode="auto">
          <a:xfrm>
            <a:off x="914400" y="4724400"/>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a:solidFill>
                  <a:schemeClr val="tx2"/>
                </a:solidFill>
                <a:latin typeface="Century Gothic" panose="020B0502020202020204" pitchFamily="34" charset="0"/>
                <a:cs typeface="Arial" panose="020B0604020202020204" pitchFamily="34" charset="0"/>
              </a:rPr>
              <a:t>Completed by Voter Registrar</a:t>
            </a:r>
          </a:p>
        </p:txBody>
      </p:sp>
      <p:sp>
        <p:nvSpPr>
          <p:cNvPr id="93192" name="Text Box 9"/>
          <p:cNvSpPr txBox="1">
            <a:spLocks noChangeArrowheads="1"/>
          </p:cNvSpPr>
          <p:nvPr/>
        </p:nvSpPr>
        <p:spPr bwMode="auto">
          <a:xfrm>
            <a:off x="1066800" y="5715000"/>
            <a:ext cx="1219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500" b="1">
                <a:solidFill>
                  <a:schemeClr val="tx2"/>
                </a:solidFill>
                <a:latin typeface="Century Gothic" panose="020B0502020202020204" pitchFamily="34" charset="0"/>
                <a:cs typeface="Arial" panose="020B0604020202020204" pitchFamily="34" charset="0"/>
              </a:rPr>
              <a:t>Ballot Board</a:t>
            </a:r>
          </a:p>
        </p:txBody>
      </p:sp>
      <p:sp>
        <p:nvSpPr>
          <p:cNvPr id="93193" name="Line 10"/>
          <p:cNvSpPr>
            <a:spLocks noChangeShapeType="1"/>
          </p:cNvSpPr>
          <p:nvPr/>
        </p:nvSpPr>
        <p:spPr bwMode="auto">
          <a:xfrm>
            <a:off x="1676400" y="1676400"/>
            <a:ext cx="990600" cy="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 name="Line 11"/>
          <p:cNvSpPr>
            <a:spLocks noChangeShapeType="1"/>
          </p:cNvSpPr>
          <p:nvPr/>
        </p:nvSpPr>
        <p:spPr bwMode="auto">
          <a:xfrm>
            <a:off x="1524000" y="2667000"/>
            <a:ext cx="1066800" cy="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2"/>
          <p:cNvSpPr>
            <a:spLocks noChangeShapeType="1"/>
          </p:cNvSpPr>
          <p:nvPr/>
        </p:nvSpPr>
        <p:spPr bwMode="auto">
          <a:xfrm>
            <a:off x="1524000" y="4038600"/>
            <a:ext cx="1066800" cy="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 name="Line 13"/>
          <p:cNvSpPr>
            <a:spLocks noChangeShapeType="1"/>
          </p:cNvSpPr>
          <p:nvPr/>
        </p:nvSpPr>
        <p:spPr bwMode="auto">
          <a:xfrm>
            <a:off x="1524000" y="5334000"/>
            <a:ext cx="1066800" cy="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 name="Line 14"/>
          <p:cNvSpPr>
            <a:spLocks noChangeShapeType="1"/>
          </p:cNvSpPr>
          <p:nvPr/>
        </p:nvSpPr>
        <p:spPr bwMode="auto">
          <a:xfrm>
            <a:off x="1752600" y="6019800"/>
            <a:ext cx="838200" cy="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Line 16"/>
          <p:cNvSpPr>
            <a:spLocks noChangeShapeType="1"/>
          </p:cNvSpPr>
          <p:nvPr/>
        </p:nvSpPr>
        <p:spPr bwMode="auto">
          <a:xfrm flipH="1" flipV="1">
            <a:off x="4648200" y="1905000"/>
            <a:ext cx="2743200" cy="609600"/>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3199" name="Object 54294"/>
          <p:cNvGraphicFramePr>
            <a:graphicFrameLocks noChangeAspect="1"/>
          </p:cNvGraphicFramePr>
          <p:nvPr/>
        </p:nvGraphicFramePr>
        <p:xfrm>
          <a:off x="3200400" y="1162050"/>
          <a:ext cx="3373438" cy="5208588"/>
        </p:xfrm>
        <a:graphic>
          <a:graphicData uri="http://schemas.openxmlformats.org/presentationml/2006/ole">
            <mc:AlternateContent xmlns:mc="http://schemas.openxmlformats.org/markup-compatibility/2006">
              <mc:Choice xmlns:v="urn:schemas-microsoft-com:vml" Requires="v">
                <p:oleObj name="Document" r:id="rId2" imgW="7496049" imgH="11570827" progId="Word.Document.8">
                  <p:embed/>
                </p:oleObj>
              </mc:Choice>
              <mc:Fallback>
                <p:oleObj name="Document" r:id="rId2" imgW="7496049" imgH="11570827" progId="Word.Document.8">
                  <p:embed/>
                  <p:pic>
                    <p:nvPicPr>
                      <p:cNvPr id="0" name="Object 54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162050"/>
                        <a:ext cx="3373438" cy="5208588"/>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200" name="Text Box 7"/>
          <p:cNvSpPr txBox="1">
            <a:spLocks noChangeArrowheads="1"/>
          </p:cNvSpPr>
          <p:nvPr/>
        </p:nvSpPr>
        <p:spPr bwMode="auto">
          <a:xfrm>
            <a:off x="7010400" y="3944938"/>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500" b="1">
                <a:solidFill>
                  <a:schemeClr val="tx2"/>
                </a:solidFill>
                <a:latin typeface="Century Gothic" panose="020B0502020202020204" pitchFamily="34" charset="0"/>
                <a:cs typeface="Arial" panose="020B0604020202020204" pitchFamily="34" charset="0"/>
              </a:rPr>
              <a:t>Make sure you check if voter  had ID or not. </a:t>
            </a:r>
            <a:endParaRPr lang="en-US" altLang="en-US" sz="2000" b="1">
              <a:solidFill>
                <a:schemeClr val="tx2"/>
              </a:solidFill>
              <a:latin typeface="Century Gothic" panose="020B0502020202020204" pitchFamily="34" charset="0"/>
              <a:cs typeface="Arial" panose="020B0604020202020204" pitchFamily="34" charset="0"/>
            </a:endParaRPr>
          </a:p>
        </p:txBody>
      </p:sp>
      <p:sp>
        <p:nvSpPr>
          <p:cNvPr id="93201" name="Line 16"/>
          <p:cNvSpPr>
            <a:spLocks noChangeShapeType="1"/>
          </p:cNvSpPr>
          <p:nvPr/>
        </p:nvSpPr>
        <p:spPr bwMode="auto">
          <a:xfrm flipH="1" flipV="1">
            <a:off x="5334000" y="3925888"/>
            <a:ext cx="2057400" cy="1023937"/>
          </a:xfrm>
          <a:prstGeom prst="line">
            <a:avLst/>
          </a:prstGeom>
          <a:noFill/>
          <a:ln w="127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2" name="TextBox 58"/>
          <p:cNvSpPr txBox="1">
            <a:spLocks noChangeArrowheads="1"/>
          </p:cNvSpPr>
          <p:nvPr/>
        </p:nvSpPr>
        <p:spPr bwMode="auto">
          <a:xfrm>
            <a:off x="381000" y="168275"/>
            <a:ext cx="8534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Affidavit for Provisional Voter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sz="quarter" idx="13"/>
          </p:nvPr>
        </p:nvSpPr>
        <p:spPr>
          <a:xfrm>
            <a:off x="533400" y="990600"/>
            <a:ext cx="8001000" cy="5486400"/>
          </a:xfrm>
          <a:extLst>
            <a:ext uri="{909E8E84-426E-40DD-AFC4-6F175D3DCCD1}">
              <a14:hiddenFill xmlns:a14="http://schemas.microsoft.com/office/drawing/2010/main">
                <a:solidFill>
                  <a:schemeClr val="bg1">
                    <a:alpha val="94901"/>
                  </a:schemeClr>
                </a:solidFill>
              </a14:hiddenFill>
            </a:ext>
          </a:extLst>
        </p:spPr>
        <p:txBody>
          <a:bodyPr/>
          <a:lstStyle/>
          <a:p>
            <a:pPr eaLnBrk="1" hangingPunct="1">
              <a:buFontTx/>
              <a:buNone/>
            </a:pPr>
            <a:r>
              <a:rPr lang="en-US" altLang="en-US"/>
              <a:t>   </a:t>
            </a:r>
          </a:p>
          <a:p>
            <a:pPr eaLnBrk="1" hangingPunct="1"/>
            <a:endParaRPr lang="en-US" altLang="en-US"/>
          </a:p>
        </p:txBody>
      </p:sp>
      <p:sp>
        <p:nvSpPr>
          <p:cNvPr id="56324" name="Rectangle 4"/>
          <p:cNvSpPr>
            <a:spLocks noChangeArrowheads="1"/>
          </p:cNvSpPr>
          <p:nvPr/>
        </p:nvSpPr>
        <p:spPr bwMode="auto">
          <a:xfrm>
            <a:off x="533400" y="1600200"/>
            <a:ext cx="8001000" cy="4953000"/>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defRPr/>
            </a:pPr>
            <a:r>
              <a:rPr lang="en-US" sz="3200">
                <a:effectLst>
                  <a:outerShdw blurRad="38100" dist="38100" dir="2700000" algn="tl">
                    <a:srgbClr val="000000"/>
                  </a:outerShdw>
                </a:effectLst>
                <a:latin typeface="Times New Roman" pitchFamily="18" charset="0"/>
              </a:rPr>
              <a:t>   </a:t>
            </a:r>
          </a:p>
          <a:p>
            <a:pPr marL="342900" indent="-342900">
              <a:spcBef>
                <a:spcPct val="20000"/>
              </a:spcBef>
              <a:buClr>
                <a:schemeClr val="accent1"/>
              </a:buClr>
              <a:buFontTx/>
              <a:buChar char="•"/>
              <a:defRPr/>
            </a:pPr>
            <a:endParaRPr lang="en-US" sz="3200">
              <a:effectLst>
                <a:outerShdw blurRad="38100" dist="38100" dir="2700000" algn="tl">
                  <a:srgbClr val="000000"/>
                </a:outerShdw>
              </a:effectLst>
              <a:latin typeface="Times New Roman" pitchFamily="18" charset="0"/>
            </a:endParaRPr>
          </a:p>
        </p:txBody>
      </p:sp>
      <p:pic>
        <p:nvPicPr>
          <p:cNvPr id="94212" name="Picture 6" descr="~max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698625"/>
            <a:ext cx="4419600" cy="47244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3" name="TextBox 8"/>
          <p:cNvSpPr txBox="1">
            <a:spLocks noChangeArrowheads="1"/>
          </p:cNvSpPr>
          <p:nvPr/>
        </p:nvSpPr>
        <p:spPr bwMode="auto">
          <a:xfrm>
            <a:off x="152400" y="92075"/>
            <a:ext cx="868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List of Provisional Voters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571500" y="442912"/>
            <a:ext cx="8001000" cy="928688"/>
          </a:xfrm>
          <a:extLst>
            <a:ext uri="{909E8E84-426E-40DD-AFC4-6F175D3DCCD1}">
              <a14:hiddenFill xmlns:a14="http://schemas.microsoft.com/office/drawing/2010/main">
                <a:solidFill>
                  <a:schemeClr val="bg1">
                    <a:alpha val="90979"/>
                  </a:schemeClr>
                </a:solidFill>
              </a14:hiddenFill>
            </a:ext>
          </a:extLst>
        </p:spPr>
        <p:txBody>
          <a:bodyPr/>
          <a:lstStyle/>
          <a:p>
            <a:pPr marL="320040" indent="-320040" algn="ctr" eaLnBrk="1" fontAlgn="auto" hangingPunct="1">
              <a:spcAft>
                <a:spcPts val="0"/>
              </a:spcAft>
              <a:buClr>
                <a:schemeClr val="accent6">
                  <a:lumMod val="75000"/>
                </a:schemeClr>
              </a:buClr>
              <a:defRPr/>
            </a:pPr>
            <a:r>
              <a:rPr lang="en-US" dirty="0">
                <a:effectLst/>
              </a:rPr>
              <a:t>Early Voting Location</a:t>
            </a:r>
          </a:p>
        </p:txBody>
      </p:sp>
      <p:sp>
        <p:nvSpPr>
          <p:cNvPr id="18435" name="Rectangle 3"/>
          <p:cNvSpPr>
            <a:spLocks noGrp="1" noChangeArrowheads="1"/>
          </p:cNvSpPr>
          <p:nvPr>
            <p:ph sz="quarter" idx="13"/>
          </p:nvPr>
        </p:nvSpPr>
        <p:spPr>
          <a:xfrm>
            <a:off x="152400" y="1066800"/>
            <a:ext cx="5029200" cy="5638800"/>
          </a:xfrm>
        </p:spPr>
        <p:txBody>
          <a:bodyPr rtlCol="0">
            <a:normAutofit/>
          </a:bodyPr>
          <a:lstStyle/>
          <a:p>
            <a:pPr marL="45720" indent="0" eaLnBrk="1" fontAlgn="auto" hangingPunct="1">
              <a:lnSpc>
                <a:spcPct val="80000"/>
              </a:lnSpc>
              <a:buClr>
                <a:srgbClr val="C00000"/>
              </a:buClr>
              <a:buSzPct val="85000"/>
              <a:buFont typeface="Georgia" panose="02040502050405020303" pitchFamily="18" charset="0"/>
              <a:buNone/>
              <a:defRPr/>
            </a:pPr>
            <a:endParaRPr lang="en-US" sz="1700" dirty="0">
              <a:solidFill>
                <a:schemeClr val="tx1">
                  <a:lumMod val="75000"/>
                  <a:lumOff val="25000"/>
                </a:schemeClr>
              </a:solidFill>
            </a:endParaRPr>
          </a:p>
          <a:p>
            <a:pPr marL="331470" indent="-285750" eaLnBrk="1" fontAlgn="auto" hangingPunct="1">
              <a:lnSpc>
                <a:spcPct val="80000"/>
              </a:lnSpc>
              <a:buClr>
                <a:srgbClr val="C00000"/>
              </a:buClr>
              <a:buSzPct val="85000"/>
              <a:buFont typeface="Arial" pitchFamily="34" charset="0"/>
              <a:buChar char="•"/>
              <a:defRPr/>
            </a:pPr>
            <a:endParaRPr lang="en-US" sz="1600" dirty="0"/>
          </a:p>
          <a:p>
            <a:pPr marL="46037" indent="0" eaLnBrk="1" hangingPunct="1">
              <a:lnSpc>
                <a:spcPct val="80000"/>
              </a:lnSpc>
              <a:buClr>
                <a:srgbClr val="C00000"/>
              </a:buClr>
              <a:buSzPct val="85000"/>
              <a:buFont typeface="Georgia" panose="02040502050405020303" pitchFamily="18" charset="0"/>
              <a:buNone/>
              <a:defRPr/>
            </a:pPr>
            <a:r>
              <a:rPr lang="en-US" sz="1600" dirty="0"/>
              <a:t> </a:t>
            </a:r>
          </a:p>
          <a:p>
            <a:pPr eaLnBrk="1" hangingPunct="1">
              <a:lnSpc>
                <a:spcPct val="80000"/>
              </a:lnSpc>
              <a:buClr>
                <a:srgbClr val="C00000"/>
              </a:buClr>
              <a:buSzPct val="85000"/>
              <a:buFont typeface="Arial" charset="0"/>
              <a:buChar char="•"/>
              <a:defRPr/>
            </a:pPr>
            <a:endParaRPr lang="en-US" sz="1600" dirty="0"/>
          </a:p>
          <a:p>
            <a:pPr eaLnBrk="1" hangingPunct="1">
              <a:lnSpc>
                <a:spcPct val="80000"/>
              </a:lnSpc>
              <a:buClr>
                <a:srgbClr val="C00000"/>
              </a:buClr>
              <a:buSzPct val="85000"/>
              <a:buFont typeface="Arial" charset="0"/>
              <a:buChar char="•"/>
              <a:defRPr/>
            </a:pPr>
            <a:endParaRPr lang="en-US" sz="1600" dirty="0"/>
          </a:p>
          <a:p>
            <a:pPr eaLnBrk="1" hangingPunct="1">
              <a:lnSpc>
                <a:spcPct val="80000"/>
              </a:lnSpc>
              <a:buClr>
                <a:srgbClr val="C00000"/>
              </a:buClr>
              <a:buSzPct val="85000"/>
              <a:buFont typeface="Arial" charset="0"/>
              <a:buChar char="•"/>
              <a:defRPr/>
            </a:pPr>
            <a:endParaRPr lang="en-US" sz="1500" dirty="0"/>
          </a:p>
          <a:p>
            <a:pPr eaLnBrk="1" hangingPunct="1">
              <a:lnSpc>
                <a:spcPct val="80000"/>
              </a:lnSpc>
              <a:buClr>
                <a:srgbClr val="C00000"/>
              </a:buClr>
              <a:buSzPct val="85000"/>
              <a:buFont typeface="Arial" charset="0"/>
              <a:buChar char="•"/>
              <a:defRPr/>
            </a:pPr>
            <a:endParaRPr lang="en-US" sz="1400" dirty="0"/>
          </a:p>
          <a:p>
            <a:pPr eaLnBrk="1" hangingPunct="1">
              <a:lnSpc>
                <a:spcPct val="80000"/>
              </a:lnSpc>
              <a:buClr>
                <a:srgbClr val="C00000"/>
              </a:buClr>
              <a:buSzPct val="85000"/>
              <a:buFont typeface="Arial" charset="0"/>
              <a:buChar char="•"/>
              <a:defRPr/>
            </a:pPr>
            <a:endParaRPr lang="en-US" sz="1400" dirty="0"/>
          </a:p>
          <a:p>
            <a:pPr marL="331470" indent="-285750" eaLnBrk="1" fontAlgn="auto" hangingPunct="1">
              <a:lnSpc>
                <a:spcPct val="80000"/>
              </a:lnSpc>
              <a:buClr>
                <a:srgbClr val="C00000"/>
              </a:buClr>
              <a:buSzPct val="85000"/>
              <a:buFont typeface="Arial" pitchFamily="34" charset="0"/>
              <a:buChar char="•"/>
              <a:defRPr/>
            </a:pPr>
            <a:endParaRPr lang="en-US" sz="1400" dirty="0">
              <a:solidFill>
                <a:schemeClr val="tx1">
                  <a:lumMod val="75000"/>
                  <a:lumOff val="25000"/>
                </a:schemeClr>
              </a:solidFill>
            </a:endParaRPr>
          </a:p>
        </p:txBody>
      </p:sp>
      <p:sp>
        <p:nvSpPr>
          <p:cNvPr id="15364" name="Rectangle 4"/>
          <p:cNvSpPr>
            <a:spLocks noGrp="1" noChangeArrowheads="1"/>
          </p:cNvSpPr>
          <p:nvPr>
            <p:ph sz="quarter" idx="14"/>
          </p:nvPr>
        </p:nvSpPr>
        <p:spPr>
          <a:xfrm>
            <a:off x="571500" y="1066800"/>
            <a:ext cx="8115300" cy="5181600"/>
          </a:xfrm>
        </p:spPr>
        <p:txBody>
          <a:bodyPr/>
          <a:lstStyle/>
          <a:p>
            <a:pPr marL="46037" indent="0" algn="ctr" eaLnBrk="1" hangingPunct="1">
              <a:lnSpc>
                <a:spcPct val="80000"/>
              </a:lnSpc>
              <a:buClr>
                <a:srgbClr val="C00000"/>
              </a:buClr>
              <a:buSzPct val="85000"/>
              <a:buFont typeface="Georgia" panose="02040502050405020303" pitchFamily="18" charset="0"/>
              <a:buNone/>
              <a:defRPr/>
            </a:pPr>
            <a:endParaRPr lang="en-US" sz="1400" dirty="0"/>
          </a:p>
          <a:p>
            <a:pPr marL="46037" indent="0" algn="ctr" eaLnBrk="1" hangingPunct="1">
              <a:lnSpc>
                <a:spcPct val="80000"/>
              </a:lnSpc>
              <a:buClr>
                <a:srgbClr val="C00000"/>
              </a:buClr>
              <a:buSzPct val="85000"/>
              <a:buFont typeface="Georgia" panose="02040502050405020303" pitchFamily="18" charset="0"/>
              <a:buNone/>
              <a:defRPr/>
            </a:pPr>
            <a:r>
              <a:rPr lang="en-US" sz="1400" dirty="0"/>
              <a:t> </a:t>
            </a:r>
          </a:p>
          <a:p>
            <a:pPr marL="46037" indent="0" algn="ctr" eaLnBrk="1" hangingPunct="1">
              <a:lnSpc>
                <a:spcPct val="80000"/>
              </a:lnSpc>
              <a:buClr>
                <a:schemeClr val="tx1"/>
              </a:buClr>
              <a:buSzPct val="85000"/>
              <a:buNone/>
              <a:defRPr/>
            </a:pPr>
            <a:r>
              <a:rPr lang="en-US" sz="2400" dirty="0"/>
              <a:t>ARMSTRONG COUNTY COURTHOUSE</a:t>
            </a:r>
          </a:p>
          <a:p>
            <a:pPr marL="46037" indent="0" algn="ctr" eaLnBrk="1" hangingPunct="1">
              <a:lnSpc>
                <a:spcPct val="80000"/>
              </a:lnSpc>
              <a:buClr>
                <a:schemeClr val="tx1"/>
              </a:buClr>
              <a:buSzPct val="85000"/>
              <a:buNone/>
              <a:defRPr/>
            </a:pPr>
            <a:r>
              <a:rPr lang="en-US" sz="2400" dirty="0"/>
              <a:t>BASEMENT (Westside entrance)</a:t>
            </a:r>
          </a:p>
          <a:p>
            <a:pPr marL="46037" indent="0" algn="ctr" eaLnBrk="1" hangingPunct="1">
              <a:lnSpc>
                <a:spcPct val="80000"/>
              </a:lnSpc>
              <a:buClr>
                <a:schemeClr val="tx1"/>
              </a:buClr>
              <a:buSzPct val="85000"/>
              <a:buNone/>
              <a:defRPr/>
            </a:pPr>
            <a:r>
              <a:rPr lang="en-US" sz="2400" dirty="0"/>
              <a:t>101 TRICE STREET</a:t>
            </a:r>
          </a:p>
          <a:p>
            <a:pPr marL="46037" indent="0" algn="ctr" eaLnBrk="1" hangingPunct="1">
              <a:lnSpc>
                <a:spcPct val="80000"/>
              </a:lnSpc>
              <a:buClr>
                <a:schemeClr val="tx1"/>
              </a:buClr>
              <a:buSzPct val="85000"/>
              <a:buNone/>
              <a:defRPr/>
            </a:pPr>
            <a:r>
              <a:rPr lang="en-US" sz="4800" dirty="0">
                <a:latin typeface="+mj-lt"/>
              </a:rPr>
              <a:t>Election Day Locations</a:t>
            </a:r>
          </a:p>
          <a:p>
            <a:pPr marL="46037" indent="0" algn="ctr" eaLnBrk="1" hangingPunct="1">
              <a:lnSpc>
                <a:spcPct val="80000"/>
              </a:lnSpc>
              <a:buClr>
                <a:schemeClr val="tx1"/>
              </a:buClr>
              <a:buSzPct val="85000"/>
              <a:buNone/>
              <a:defRPr/>
            </a:pPr>
            <a:r>
              <a:rPr lang="en-US" sz="2400" dirty="0"/>
              <a:t>101,201,202,301,401,&amp; 404- Court Room2nd floor,  Armstrong County Courthouse 101 Trice Street Claude</a:t>
            </a:r>
          </a:p>
          <a:p>
            <a:pPr marL="46037" indent="0" algn="ctr" eaLnBrk="1" hangingPunct="1">
              <a:lnSpc>
                <a:spcPct val="80000"/>
              </a:lnSpc>
              <a:buClr>
                <a:schemeClr val="tx1"/>
              </a:buClr>
              <a:buSzPct val="85000"/>
              <a:buNone/>
              <a:defRPr/>
            </a:pPr>
            <a:r>
              <a:rPr lang="en-US" sz="2400" dirty="0"/>
              <a:t> </a:t>
            </a:r>
          </a:p>
          <a:p>
            <a:pPr marL="46037" indent="0" algn="ctr" eaLnBrk="1" hangingPunct="1">
              <a:lnSpc>
                <a:spcPct val="80000"/>
              </a:lnSpc>
              <a:buClr>
                <a:schemeClr val="tx1"/>
              </a:buClr>
              <a:buSzPct val="85000"/>
              <a:buNone/>
              <a:defRPr/>
            </a:pPr>
            <a:r>
              <a:rPr lang="en-US" sz="2400" dirty="0"/>
              <a:t>303- Wayside Fires station 3407 CO. Rd. 5 Wayside </a:t>
            </a:r>
          </a:p>
          <a:p>
            <a:pPr marL="46037" indent="0" algn="ctr" eaLnBrk="1" hangingPunct="1">
              <a:lnSpc>
                <a:spcPct val="80000"/>
              </a:lnSpc>
              <a:buClr>
                <a:schemeClr val="tx1"/>
              </a:buClr>
              <a:buSzPct val="85000"/>
              <a:buNone/>
              <a:defRPr/>
            </a:pPr>
            <a:endParaRPr lang="en-US" sz="2400" dirty="0"/>
          </a:p>
          <a:p>
            <a:pPr marL="46037" indent="0" algn="ctr" eaLnBrk="1" hangingPunct="1">
              <a:lnSpc>
                <a:spcPct val="80000"/>
              </a:lnSpc>
              <a:buClr>
                <a:schemeClr val="tx1"/>
              </a:buClr>
              <a:buSzPct val="85000"/>
              <a:buNone/>
              <a:defRPr/>
            </a:pPr>
            <a:r>
              <a:rPr lang="en-US" sz="2400" dirty="0"/>
              <a:t>402- Armstrong County Emergency Building 301 </a:t>
            </a:r>
            <a:r>
              <a:rPr lang="en-US" sz="2400"/>
              <a:t>Duncan Washburn</a:t>
            </a:r>
            <a:endParaRPr lang="en-US" sz="2400" dirty="0"/>
          </a:p>
        </p:txBody>
      </p:sp>
      <p:sp>
        <p:nvSpPr>
          <p:cNvPr id="18438" name="Rectangle 6"/>
          <p:cNvSpPr>
            <a:spLocks noChangeArrowheads="1"/>
          </p:cNvSpPr>
          <p:nvPr/>
        </p:nvSpPr>
        <p:spPr bwMode="auto">
          <a:xfrm>
            <a:off x="5867400" y="1828800"/>
            <a:ext cx="2667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nSpc>
                <a:spcPct val="80000"/>
              </a:lnSpc>
              <a:spcBef>
                <a:spcPct val="20000"/>
              </a:spcBef>
              <a:buClr>
                <a:schemeClr val="tx1"/>
              </a:buClr>
              <a:buSzPct val="85000"/>
              <a:buFont typeface="Monotype Sorts" pitchFamily="2" charset="2"/>
              <a:buChar char="«"/>
              <a:defRPr/>
            </a:pPr>
            <a:endParaRPr lang="en-US" sz="1300" dirty="0">
              <a:effectLst>
                <a:outerShdw blurRad="38100" dist="38100" dir="2700000" algn="tl">
                  <a:srgbClr val="000000"/>
                </a:outerShdw>
              </a:effectLst>
              <a:latin typeface="Times New Roman" pitchFamily="18" charset="0"/>
            </a:endParaRPr>
          </a:p>
          <a:p>
            <a:pPr marL="342900" indent="-342900">
              <a:lnSpc>
                <a:spcPct val="80000"/>
              </a:lnSpc>
              <a:spcBef>
                <a:spcPct val="20000"/>
              </a:spcBef>
              <a:buClr>
                <a:schemeClr val="tx1"/>
              </a:buClr>
              <a:buSzPct val="85000"/>
              <a:buFont typeface="Monotype Sorts" pitchFamily="2" charset="2"/>
              <a:buChar char="«"/>
              <a:defRPr/>
            </a:pPr>
            <a:endParaRPr lang="en-US" sz="1200" dirty="0">
              <a:effectLst>
                <a:outerShdw blurRad="38100" dist="38100" dir="2700000" algn="tl">
                  <a:srgbClr val="000000"/>
                </a:outerShdw>
              </a:effectLst>
              <a:latin typeface="Times New Roman"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p:cNvPicPr>
          <p:nvPr/>
        </p:nvPicPr>
        <p:blipFill>
          <a:blip r:embed="rId2">
            <a:extLst>
              <a:ext uri="{28A0092B-C50C-407E-A947-70E740481C1C}">
                <a14:useLocalDpi xmlns:a14="http://schemas.microsoft.com/office/drawing/2010/main" val="0"/>
              </a:ext>
            </a:extLst>
          </a:blip>
          <a:srcRect l="33203" t="10417" r="32944" b="9721"/>
          <a:stretch>
            <a:fillRect/>
          </a:stretch>
        </p:blipFill>
        <p:spPr bwMode="auto">
          <a:xfrm>
            <a:off x="225425" y="809625"/>
            <a:ext cx="43656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Box 3"/>
          <p:cNvSpPr txBox="1">
            <a:spLocks noChangeArrowheads="1"/>
          </p:cNvSpPr>
          <p:nvPr/>
        </p:nvSpPr>
        <p:spPr bwMode="auto">
          <a:xfrm>
            <a:off x="5197475" y="1981200"/>
            <a:ext cx="3390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Notice to Provisional voter:</a:t>
            </a:r>
          </a:p>
          <a:p>
            <a:pPr eaLnBrk="1" hangingPunct="1"/>
            <a:r>
              <a:rPr lang="en-US" altLang="en-US">
                <a:cs typeface="Arial" panose="020B0604020202020204" pitchFamily="34" charset="0"/>
              </a:rPr>
              <a:t>Voter will have 6 calendar days after the election day to visit our office to present one of the 7 ID or submit in order to have their provisional ballot counted. </a:t>
            </a:r>
          </a:p>
        </p:txBody>
      </p:sp>
      <p:cxnSp>
        <p:nvCxnSpPr>
          <p:cNvPr id="11" name="Straight Arrow Connector 10"/>
          <p:cNvCxnSpPr/>
          <p:nvPr/>
        </p:nvCxnSpPr>
        <p:spPr>
          <a:xfrm flipH="1">
            <a:off x="2314575" y="2571750"/>
            <a:ext cx="301942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447675" y="2057400"/>
            <a:ext cx="8329613" cy="4495800"/>
          </a:xfrm>
          <a:prstGeom prst="rect">
            <a:avLst/>
          </a:prstGeom>
          <a:noFill/>
          <a:ln>
            <a:noFill/>
          </a:ln>
          <a:effectLst/>
          <a:extLst>
            <a:ext uri="{909E8E84-426E-40DD-AFC4-6F175D3DCCD1}">
              <a14:hiddenFill xmlns:a14="http://schemas.microsoft.com/office/drawing/2010/main">
                <a:solidFill>
                  <a:schemeClr val="bg1">
                    <a:alpha val="95000"/>
                  </a:schemeClr>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Clr>
                <a:schemeClr val="tx1"/>
              </a:buClr>
              <a:buSzPct val="115000"/>
              <a:buFont typeface="Monotype Sorts" pitchFamily="2" charset="2"/>
              <a:buAutoNum type="arabicPeriod"/>
              <a:defRPr/>
            </a:pPr>
            <a:endParaRPr lang="en-US" sz="2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Affidavit for Provisional Voter </a:t>
            </a:r>
            <a:r>
              <a:rPr lang="en-US" sz="1400" dirty="0">
                <a:latin typeface="Times New Roman" pitchFamily="18" charset="0"/>
              </a:rPr>
              <a:t> </a:t>
            </a:r>
          </a:p>
          <a:p>
            <a:pPr marL="457200" indent="-457200">
              <a:spcBef>
                <a:spcPct val="20000"/>
              </a:spcBef>
              <a:buClr>
                <a:schemeClr val="tx1"/>
              </a:buClr>
              <a:buSzPct val="115000"/>
              <a:buFont typeface="Monotype Sorts" pitchFamily="2" charset="2"/>
              <a:buAutoNum type="arabicPeriod"/>
              <a:defRPr/>
            </a:pPr>
            <a:endParaRPr lang="en-US" sz="2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Label on Provsional Combination Forms</a:t>
            </a:r>
            <a:endParaRPr lang="en-US" sz="14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endParaRPr lang="en-US" sz="6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Voting List of Provisional Voters</a:t>
            </a:r>
            <a:r>
              <a:rPr lang="en-US" dirty="0">
                <a:latin typeface="Times New Roman" pitchFamily="18" charset="0"/>
              </a:rPr>
              <a:t> </a:t>
            </a:r>
          </a:p>
          <a:p>
            <a:pPr marL="457200" indent="-457200">
              <a:spcBef>
                <a:spcPct val="20000"/>
              </a:spcBef>
              <a:buClr>
                <a:schemeClr val="tx1"/>
              </a:buClr>
              <a:buSzPct val="115000"/>
              <a:buFont typeface="Monotype Sorts" pitchFamily="2" charset="2"/>
              <a:buAutoNum type="arabicPeriod"/>
              <a:defRPr/>
            </a:pPr>
            <a:endParaRPr lang="en-US" sz="5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Obtain correct precinct number and ballot style, and </a:t>
            </a:r>
            <a:r>
              <a:rPr lang="en-US" sz="1900" u="sng" dirty="0">
                <a:latin typeface="Times New Roman" pitchFamily="18" charset="0"/>
              </a:rPr>
              <a:t>write precinct number</a:t>
            </a:r>
            <a:r>
              <a:rPr lang="en-US" sz="1900" dirty="0">
                <a:latin typeface="Times New Roman" pitchFamily="18" charset="0"/>
              </a:rPr>
              <a:t> on correct ballot. </a:t>
            </a:r>
            <a:r>
              <a:rPr lang="en-US" sz="1900" b="1" dirty="0">
                <a:latin typeface="Times New Roman" pitchFamily="18" charset="0"/>
              </a:rPr>
              <a:t>Make sure the box that is asking if Voter had an ID or not is checked.</a:t>
            </a:r>
          </a:p>
          <a:p>
            <a:pPr marL="457200" indent="-457200">
              <a:spcBef>
                <a:spcPct val="20000"/>
              </a:spcBef>
              <a:buClr>
                <a:schemeClr val="tx1"/>
              </a:buClr>
              <a:buSzPct val="115000"/>
              <a:buFont typeface="Monotype Sorts" pitchFamily="2" charset="2"/>
              <a:buAutoNum type="arabicPeriod"/>
              <a:defRPr/>
            </a:pPr>
            <a:endParaRPr lang="en-US" sz="5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For Ballot to be accepted, it </a:t>
            </a:r>
            <a:r>
              <a:rPr lang="en-US" sz="1900" u="sng" dirty="0">
                <a:latin typeface="Times New Roman" pitchFamily="18" charset="0"/>
              </a:rPr>
              <a:t>must</a:t>
            </a:r>
            <a:r>
              <a:rPr lang="en-US" sz="1900" dirty="0">
                <a:latin typeface="Times New Roman" pitchFamily="18" charset="0"/>
              </a:rPr>
              <a:t> be placed into the Ballot Secrecy Envelope, place the Secrecy Envelope into the Affidavit for Provisional Voter Envelope.  Ballots not placed in the Affidavit will not be counted.</a:t>
            </a:r>
            <a:r>
              <a:rPr lang="en-US" dirty="0">
                <a:latin typeface="Times New Roman" pitchFamily="18" charset="0"/>
              </a:rPr>
              <a:t> </a:t>
            </a:r>
          </a:p>
          <a:p>
            <a:pPr marL="457200" indent="-457200">
              <a:spcBef>
                <a:spcPct val="20000"/>
              </a:spcBef>
              <a:buClr>
                <a:schemeClr val="tx1"/>
              </a:buClr>
              <a:buSzPct val="115000"/>
              <a:buFont typeface="Monotype Sorts" pitchFamily="2" charset="2"/>
              <a:buAutoNum type="arabicPeriod"/>
              <a:defRPr/>
            </a:pPr>
            <a:endParaRPr lang="en-US" sz="5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Have voter place Affidavit for Provisional Voter into the Provisional Ballot Bag</a:t>
            </a:r>
          </a:p>
          <a:p>
            <a:pPr marL="457200" indent="-457200">
              <a:spcBef>
                <a:spcPct val="20000"/>
              </a:spcBef>
              <a:buClr>
                <a:schemeClr val="tx1"/>
              </a:buClr>
              <a:buSzPct val="115000"/>
              <a:buFont typeface="Monotype Sorts" pitchFamily="2" charset="2"/>
              <a:buAutoNum type="arabicPeriod"/>
              <a:defRPr/>
            </a:pPr>
            <a:endParaRPr lang="en-US" sz="500" dirty="0">
              <a:latin typeface="Times New Roman" pitchFamily="18" charset="0"/>
            </a:endParaRPr>
          </a:p>
          <a:p>
            <a:pPr marL="457200" indent="-457200">
              <a:spcBef>
                <a:spcPct val="20000"/>
              </a:spcBef>
              <a:buClr>
                <a:schemeClr val="tx1"/>
              </a:buClr>
              <a:buSzPct val="115000"/>
              <a:buFont typeface="Monotype Sorts" pitchFamily="2" charset="2"/>
              <a:buAutoNum type="arabicPeriod"/>
              <a:defRPr/>
            </a:pPr>
            <a:r>
              <a:rPr lang="en-US" sz="1900" dirty="0">
                <a:latin typeface="Times New Roman" pitchFamily="18" charset="0"/>
              </a:rPr>
              <a:t>Give Notice to Provisional Voter. </a:t>
            </a:r>
            <a:endParaRPr lang="en-US" sz="1900" b="1" dirty="0">
              <a:latin typeface="Times New Roman" pitchFamily="18" charset="0"/>
            </a:endParaRPr>
          </a:p>
          <a:p>
            <a:pPr marL="457200" indent="-457200">
              <a:spcBef>
                <a:spcPct val="20000"/>
              </a:spcBef>
              <a:buClr>
                <a:schemeClr val="tx1"/>
              </a:buClr>
              <a:buSzPct val="115000"/>
              <a:buFont typeface="Monotype Sorts" pitchFamily="2" charset="2"/>
              <a:buChar char="«"/>
              <a:defRPr/>
            </a:pPr>
            <a:endParaRPr lang="en-US" sz="1900" b="1" dirty="0">
              <a:effectLst>
                <a:outerShdw blurRad="38100" dist="38100" dir="2700000" algn="tl">
                  <a:srgbClr val="000000"/>
                </a:outerShdw>
              </a:effectLst>
              <a:latin typeface="Times New Roman" pitchFamily="18" charset="0"/>
            </a:endParaRPr>
          </a:p>
          <a:p>
            <a:pPr marL="457200" indent="-457200">
              <a:spcBef>
                <a:spcPct val="20000"/>
              </a:spcBef>
              <a:buClr>
                <a:schemeClr val="accent1"/>
              </a:buClr>
              <a:buFontTx/>
              <a:buChar char="•"/>
              <a:defRPr/>
            </a:pPr>
            <a:endParaRPr lang="en-US" dirty="0">
              <a:effectLst>
                <a:outerShdw blurRad="38100" dist="38100" dir="2700000" algn="tl">
                  <a:srgbClr val="000000"/>
                </a:outerShdw>
              </a:effectLst>
              <a:latin typeface="Times New Roman" pitchFamily="18" charset="0"/>
            </a:endParaRPr>
          </a:p>
        </p:txBody>
      </p:sp>
      <p:sp>
        <p:nvSpPr>
          <p:cNvPr id="96259" name="TextBox 3"/>
          <p:cNvSpPr txBox="1">
            <a:spLocks noChangeArrowheads="1"/>
          </p:cNvSpPr>
          <p:nvPr/>
        </p:nvSpPr>
        <p:spPr bwMode="auto">
          <a:xfrm>
            <a:off x="447675" y="244475"/>
            <a:ext cx="8534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600" b="1"/>
              <a:t>Seven Steps Needed to Complete a Provisional Ballot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4800" y="152400"/>
            <a:ext cx="8610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chemeClr val="accent2"/>
              </a:buClr>
              <a:buSzPct val="80000"/>
              <a:buFont typeface="Wingdings" panose="05000000000000000000" pitchFamily="2" charset="2"/>
              <a:buNone/>
            </a:pPr>
            <a:r>
              <a:rPr kumimoji="1" lang="en-US" altLang="en-US" sz="3900" b="1">
                <a:solidFill>
                  <a:schemeClr val="tx2"/>
                </a:solidFill>
                <a:cs typeface="Times New Roman" panose="02020603050405020304" pitchFamily="18" charset="0"/>
              </a:rPr>
              <a:t>THANK YOU FOR YOUR SERVICE AS AN ELECTION OFFICIAL</a:t>
            </a:r>
          </a:p>
        </p:txBody>
      </p:sp>
      <p:pic>
        <p:nvPicPr>
          <p:cNvPr id="136195" name="Picture 3" descr="j0446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358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226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678620202"/>
              </p:ext>
            </p:extLst>
          </p:nvPr>
        </p:nvGraphicFramePr>
        <p:xfrm>
          <a:off x="1981200" y="381000"/>
          <a:ext cx="4724400" cy="5715000"/>
        </p:xfrm>
        <a:graphic>
          <a:graphicData uri="http://schemas.openxmlformats.org/presentationml/2006/ole">
            <mc:AlternateContent xmlns:mc="http://schemas.openxmlformats.org/markup-compatibility/2006">
              <mc:Choice xmlns:v="urn:schemas-microsoft-com:vml" Requires="v">
                <p:oleObj name="Acrobat Document" r:id="rId2" imgW="5829300" imgH="9601200" progId="AcroExch.Document.7">
                  <p:embed/>
                </p:oleObj>
              </mc:Choice>
              <mc:Fallback>
                <p:oleObj name="Acrobat Document" r:id="rId2" imgW="5829300" imgH="9601200" progId="AcroExch.Document.7">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4724400"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TextBox 1"/>
          <p:cNvSpPr txBox="1">
            <a:spLocks noChangeArrowheads="1"/>
          </p:cNvSpPr>
          <p:nvPr/>
        </p:nvSpPr>
        <p:spPr bwMode="auto">
          <a:xfrm>
            <a:off x="1304925" y="6381750"/>
            <a:ext cx="6237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This </a:t>
            </a:r>
            <a:r>
              <a:rPr lang="en-US" altLang="en-US" b="1" dirty="0"/>
              <a:t>MUST</a:t>
            </a:r>
            <a:r>
              <a:rPr lang="en-US" altLang="en-US" dirty="0"/>
              <a:t> be posted on the exterior door of your building. </a:t>
            </a:r>
          </a:p>
        </p:txBody>
      </p:sp>
      <p:pic>
        <p:nvPicPr>
          <p:cNvPr id="2" name="Picture 1" descr="DOC.pdf - Adobe Reader"/>
          <p:cNvPicPr>
            <a:picLocks noChangeAspect="1"/>
          </p:cNvPicPr>
          <p:nvPr/>
        </p:nvPicPr>
        <p:blipFill rotWithShape="1">
          <a:blip r:embed="rId4">
            <a:extLst>
              <a:ext uri="{28A0092B-C50C-407E-A947-70E740481C1C}">
                <a14:useLocalDpi xmlns:a14="http://schemas.microsoft.com/office/drawing/2010/main" val="0"/>
              </a:ext>
            </a:extLst>
          </a:blip>
          <a:srcRect l="19513" t="10745" r="34145" b="4489"/>
          <a:stretch/>
        </p:blipFill>
        <p:spPr>
          <a:xfrm>
            <a:off x="1981200" y="391159"/>
            <a:ext cx="4724400" cy="56949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295400" y="1219200"/>
            <a:ext cx="6477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a:p>
            <a:r>
              <a:rPr lang="en-US" altLang="en-US" b="1" dirty="0"/>
              <a:t>1. Department of Public Safety</a:t>
            </a:r>
          </a:p>
          <a:p>
            <a:pPr lvl="1">
              <a:buClr>
                <a:srgbClr val="C00000"/>
              </a:buClr>
              <a:buFont typeface="Arial" panose="020B0604020202020204" pitchFamily="34" charset="0"/>
              <a:buChar char="•"/>
            </a:pPr>
            <a:r>
              <a:rPr lang="en-US" altLang="en-US" dirty="0"/>
              <a:t>Texas Driver License</a:t>
            </a:r>
          </a:p>
          <a:p>
            <a:pPr lvl="1">
              <a:buClr>
                <a:srgbClr val="C00000"/>
              </a:buClr>
              <a:buFont typeface="Arial" panose="020B0604020202020204" pitchFamily="34" charset="0"/>
              <a:buChar char="•"/>
            </a:pPr>
            <a:r>
              <a:rPr lang="en-US" altLang="en-US" dirty="0"/>
              <a:t>Texas ID</a:t>
            </a:r>
          </a:p>
          <a:p>
            <a:pPr lvl="1">
              <a:buClr>
                <a:srgbClr val="C00000"/>
              </a:buClr>
              <a:buFont typeface="Arial" panose="020B0604020202020204" pitchFamily="34" charset="0"/>
              <a:buChar char="•"/>
            </a:pPr>
            <a:r>
              <a:rPr lang="en-US" altLang="en-US" dirty="0"/>
              <a:t>Texas Concealed Handgun Permit</a:t>
            </a:r>
          </a:p>
          <a:p>
            <a:pPr lvl="1">
              <a:buClr>
                <a:srgbClr val="C00000"/>
              </a:buClr>
              <a:buFont typeface="Arial" panose="020B0604020202020204" pitchFamily="34" charset="0"/>
              <a:buChar char="•"/>
            </a:pPr>
            <a:r>
              <a:rPr lang="en-US" altLang="en-US" dirty="0"/>
              <a:t>Election Identification Certificate</a:t>
            </a:r>
          </a:p>
          <a:p>
            <a:r>
              <a:rPr lang="en-US" altLang="en-US" b="1" dirty="0"/>
              <a:t>2. Military ID Cards</a:t>
            </a:r>
          </a:p>
          <a:p>
            <a:pPr lvl="1">
              <a:buClr>
                <a:srgbClr val="C00000"/>
              </a:buClr>
              <a:buFont typeface="Arial" panose="020B0604020202020204" pitchFamily="34" charset="0"/>
              <a:buChar char="•"/>
            </a:pPr>
            <a:r>
              <a:rPr lang="en-US" altLang="en-US" dirty="0"/>
              <a:t> Department of Defense (DoD) Common Access Card (CAC)</a:t>
            </a:r>
          </a:p>
          <a:p>
            <a:pPr lvl="1">
              <a:buClr>
                <a:srgbClr val="C00000"/>
              </a:buClr>
              <a:buFont typeface="Arial" panose="020B0604020202020204" pitchFamily="34" charset="0"/>
              <a:buChar char="•"/>
            </a:pPr>
            <a:r>
              <a:rPr lang="en-US" altLang="en-US" dirty="0"/>
              <a:t> Uniformed Services ID Cards</a:t>
            </a:r>
          </a:p>
          <a:p>
            <a:pPr lvl="1">
              <a:buClr>
                <a:srgbClr val="C00000"/>
              </a:buClr>
              <a:buFont typeface="Arial" panose="020B0604020202020204" pitchFamily="34" charset="0"/>
              <a:buChar char="•"/>
            </a:pPr>
            <a:r>
              <a:rPr lang="en-US" altLang="en-US" dirty="0"/>
              <a:t> DoD Civilian Retiree Cards</a:t>
            </a:r>
          </a:p>
          <a:p>
            <a:pPr lvl="1">
              <a:buClr>
                <a:srgbClr val="C00000"/>
              </a:buClr>
              <a:buFont typeface="Arial" panose="020B0604020202020204" pitchFamily="34" charset="0"/>
              <a:buChar char="•"/>
            </a:pPr>
            <a:r>
              <a:rPr lang="en-US" altLang="en-US" dirty="0"/>
              <a:t> Veterans Affairs ID Cards</a:t>
            </a:r>
          </a:p>
          <a:p>
            <a:r>
              <a:rPr lang="en-US" altLang="en-US" b="1" dirty="0"/>
              <a:t>3. Citizenship</a:t>
            </a:r>
          </a:p>
          <a:p>
            <a:pPr lvl="1">
              <a:buClr>
                <a:srgbClr val="C00000"/>
              </a:buClr>
              <a:buFont typeface="Arial" panose="020B0604020202020204" pitchFamily="34" charset="0"/>
              <a:buChar char="•"/>
            </a:pPr>
            <a:r>
              <a:rPr lang="en-US" altLang="en-US" dirty="0"/>
              <a:t>Citizenship Certificate</a:t>
            </a:r>
          </a:p>
          <a:p>
            <a:pPr lvl="1">
              <a:buClr>
                <a:srgbClr val="C00000"/>
              </a:buClr>
              <a:buFont typeface="Arial" panose="020B0604020202020204" pitchFamily="34" charset="0"/>
              <a:buChar char="•"/>
            </a:pPr>
            <a:r>
              <a:rPr lang="en-US" altLang="en-US" dirty="0"/>
              <a:t>Naturalization Certificate</a:t>
            </a:r>
          </a:p>
          <a:p>
            <a:r>
              <a:rPr lang="en-US" altLang="en-US" b="1" dirty="0"/>
              <a:t>4. Passport</a:t>
            </a:r>
          </a:p>
          <a:p>
            <a:pPr lvl="1">
              <a:buClr>
                <a:srgbClr val="C00000"/>
              </a:buClr>
              <a:buFont typeface="Arial" panose="020B0604020202020204" pitchFamily="34" charset="0"/>
              <a:buChar char="•"/>
            </a:pPr>
            <a:r>
              <a:rPr lang="en-US" altLang="en-US" dirty="0"/>
              <a:t>Passport Book</a:t>
            </a:r>
          </a:p>
          <a:p>
            <a:pPr lvl="1">
              <a:buClr>
                <a:srgbClr val="C00000"/>
              </a:buClr>
              <a:buFont typeface="Arial" panose="020B0604020202020204" pitchFamily="34" charset="0"/>
              <a:buChar char="•"/>
            </a:pPr>
            <a:r>
              <a:rPr lang="en-US" altLang="en-US" dirty="0"/>
              <a:t>Passport ID Card</a:t>
            </a:r>
          </a:p>
        </p:txBody>
      </p:sp>
      <p:sp>
        <p:nvSpPr>
          <p:cNvPr id="4" name="Title 1"/>
          <p:cNvSpPr txBox="1">
            <a:spLocks/>
          </p:cNvSpPr>
          <p:nvPr/>
        </p:nvSpPr>
        <p:spPr>
          <a:xfrm>
            <a:off x="907260" y="381000"/>
            <a:ext cx="7196137" cy="1143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dirty="0">
                <a:effectLst/>
              </a:rPr>
              <a:t>Four Categories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1375" y="1493838"/>
            <a:ext cx="1962150" cy="1268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33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1587500"/>
            <a:ext cx="17287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
          <p:cNvSpPr txBox="1">
            <a:spLocks noChangeArrowheads="1"/>
          </p:cNvSpPr>
          <p:nvPr/>
        </p:nvSpPr>
        <p:spPr bwMode="auto">
          <a:xfrm>
            <a:off x="650875" y="2860675"/>
            <a:ext cx="2343150" cy="255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200" b="1">
                <a:latin typeface="Calibri" panose="020F0502020204030204" pitchFamily="34" charset="0"/>
                <a:ea typeface="Calibri" panose="020F0502020204030204" pitchFamily="34" charset="0"/>
                <a:cs typeface="Times New Roman" panose="02020603050405020304" pitchFamily="18" charset="0"/>
              </a:rPr>
              <a:t>TX Driver license issued </a:t>
            </a:r>
            <a:r>
              <a:rPr lang="en-US" altLang="en-US" sz="1200" b="1" i="1">
                <a:solidFill>
                  <a:srgbClr val="C00000"/>
                </a:solidFill>
                <a:latin typeface="Calibri" panose="020F0502020204030204" pitchFamily="34" charset="0"/>
                <a:ea typeface="Calibri" panose="020F0502020204030204" pitchFamily="34" charset="0"/>
                <a:cs typeface="Times New Roman" panose="02020603050405020304" pitchFamily="18" charset="0"/>
              </a:rPr>
              <a:t>by DPS</a:t>
            </a:r>
            <a:endParaRPr lang="en-US" alt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679825" y="3238500"/>
            <a:ext cx="2062163" cy="1244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Rectangle 15"/>
          <p:cNvSpPr/>
          <p:nvPr/>
        </p:nvSpPr>
        <p:spPr>
          <a:xfrm>
            <a:off x="3587750" y="4978400"/>
            <a:ext cx="2206625" cy="11985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Rectangle 16"/>
          <p:cNvSpPr/>
          <p:nvPr/>
        </p:nvSpPr>
        <p:spPr>
          <a:xfrm rot="16200000">
            <a:off x="619918" y="3679032"/>
            <a:ext cx="2290763" cy="15938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a:xfrm rot="16200000">
            <a:off x="5986463" y="3729037"/>
            <a:ext cx="2959100" cy="19780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Rectangle 18"/>
          <p:cNvSpPr/>
          <p:nvPr/>
        </p:nvSpPr>
        <p:spPr>
          <a:xfrm>
            <a:off x="6248400" y="1477963"/>
            <a:ext cx="2590800" cy="11763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Rectangle 19"/>
          <p:cNvSpPr/>
          <p:nvPr/>
        </p:nvSpPr>
        <p:spPr>
          <a:xfrm>
            <a:off x="3573463" y="1482725"/>
            <a:ext cx="2063750" cy="12795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332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3330575"/>
            <a:ext cx="18589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763" y="3495675"/>
            <a:ext cx="14890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75" y="5075238"/>
            <a:ext cx="19335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
          <p:cNvSpPr txBox="1">
            <a:spLocks noChangeArrowheads="1"/>
          </p:cNvSpPr>
          <p:nvPr/>
        </p:nvSpPr>
        <p:spPr bwMode="auto">
          <a:xfrm>
            <a:off x="6432550" y="6300788"/>
            <a:ext cx="2008188" cy="328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US Military ID card/CAC card</a:t>
            </a:r>
          </a:p>
        </p:txBody>
      </p:sp>
      <p:sp>
        <p:nvSpPr>
          <p:cNvPr id="13327" name="Text Box 2"/>
          <p:cNvSpPr txBox="1">
            <a:spLocks noChangeArrowheads="1"/>
          </p:cNvSpPr>
          <p:nvPr/>
        </p:nvSpPr>
        <p:spPr bwMode="auto">
          <a:xfrm>
            <a:off x="803275" y="5762625"/>
            <a:ext cx="2062163"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TX Election ID Certificate                   (EIC) issued </a:t>
            </a:r>
            <a:r>
              <a:rPr lang="en-US" altLang="en-US" sz="1100" b="1" i="1">
                <a:solidFill>
                  <a:srgbClr val="C00000"/>
                </a:solidFill>
                <a:latin typeface="Calibri" panose="020F0502020204030204" pitchFamily="34" charset="0"/>
                <a:ea typeface="Calibri" panose="020F0502020204030204" pitchFamily="34" charset="0"/>
                <a:cs typeface="Times New Roman" panose="02020603050405020304" pitchFamily="18" charset="0"/>
              </a:rPr>
              <a:t>by DPS</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3328" name="Text Box 2"/>
          <p:cNvSpPr txBox="1">
            <a:spLocks noChangeArrowheads="1"/>
          </p:cNvSpPr>
          <p:nvPr/>
        </p:nvSpPr>
        <p:spPr bwMode="auto">
          <a:xfrm>
            <a:off x="3248025" y="6330950"/>
            <a:ext cx="2886075"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TX concealed handgun license issued </a:t>
            </a:r>
            <a:r>
              <a:rPr lang="en-US" altLang="en-US" sz="1100" b="1" i="1">
                <a:solidFill>
                  <a:srgbClr val="C00000"/>
                </a:solidFill>
                <a:latin typeface="Calibri" panose="020F0502020204030204" pitchFamily="34" charset="0"/>
                <a:ea typeface="Calibri" panose="020F0502020204030204" pitchFamily="34" charset="0"/>
                <a:cs typeface="Times New Roman" panose="02020603050405020304" pitchFamily="18" charset="0"/>
              </a:rPr>
              <a:t>by DPS</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3329" name="Text Box 2"/>
          <p:cNvSpPr txBox="1">
            <a:spLocks noChangeArrowheads="1"/>
          </p:cNvSpPr>
          <p:nvPr/>
        </p:nvSpPr>
        <p:spPr bwMode="auto">
          <a:xfrm>
            <a:off x="3621088" y="4597400"/>
            <a:ext cx="2173287" cy="26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TX Personal ID Card issued </a:t>
            </a:r>
            <a:r>
              <a:rPr lang="en-US" altLang="en-US" sz="1100" b="1" i="1">
                <a:solidFill>
                  <a:srgbClr val="C00000"/>
                </a:solidFill>
                <a:latin typeface="Calibri" panose="020F0502020204030204" pitchFamily="34" charset="0"/>
                <a:ea typeface="Calibri" panose="020F0502020204030204" pitchFamily="34" charset="0"/>
                <a:cs typeface="Times New Roman" panose="02020603050405020304" pitchFamily="18" charset="0"/>
              </a:rPr>
              <a:t>by DPS</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pic>
        <p:nvPicPr>
          <p:cNvPr id="13330" name="Picture 34" descr="http://static.immigrationdirect.com/images/USA-Citizenship-Certificate-320x2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825" y="1582738"/>
            <a:ext cx="185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2"/>
          <p:cNvSpPr txBox="1">
            <a:spLocks noChangeArrowheads="1"/>
          </p:cNvSpPr>
          <p:nvPr/>
        </p:nvSpPr>
        <p:spPr bwMode="auto">
          <a:xfrm>
            <a:off x="3429000" y="2762250"/>
            <a:ext cx="2590800"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US Citizenship certificate showing photo.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pic>
        <p:nvPicPr>
          <p:cNvPr id="13332"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200" y="1582738"/>
            <a:ext cx="11382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6338" y="1795463"/>
            <a:ext cx="11842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 Box 2"/>
          <p:cNvSpPr txBox="1">
            <a:spLocks noChangeArrowheads="1"/>
          </p:cNvSpPr>
          <p:nvPr/>
        </p:nvSpPr>
        <p:spPr bwMode="auto">
          <a:xfrm>
            <a:off x="6381750" y="2762250"/>
            <a:ext cx="2438400"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ts val="1000"/>
              </a:spcAft>
            </a:pPr>
            <a:r>
              <a:rPr lang="en-US" altLang="en-US" sz="1100" b="1">
                <a:latin typeface="Calibri" panose="020F0502020204030204" pitchFamily="34" charset="0"/>
                <a:ea typeface="Calibri" panose="020F0502020204030204" pitchFamily="34" charset="0"/>
                <a:cs typeface="Times New Roman" panose="02020603050405020304" pitchFamily="18" charset="0"/>
              </a:rPr>
              <a:t>US Passport book or Passport ID Card</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pic>
        <p:nvPicPr>
          <p:cNvPr id="1333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238500"/>
            <a:ext cx="1963738"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6" name="TextBox 25"/>
          <p:cNvSpPr txBox="1">
            <a:spLocks noChangeArrowheads="1"/>
          </p:cNvSpPr>
          <p:nvPr/>
        </p:nvSpPr>
        <p:spPr bwMode="auto">
          <a:xfrm>
            <a:off x="533400" y="152400"/>
            <a:ext cx="81772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t>4 Categories of Acceptable forms of 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6"/>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A121FE-55A2-4193-B681-8419A42FFE4F}" type="slidenum">
              <a:rPr lang="en-US" altLang="en-US">
                <a:cs typeface="Arial" panose="020B0604020202020204" pitchFamily="34" charset="0"/>
              </a:rPr>
              <a:pPr eaLnBrk="1" hangingPunct="1"/>
              <a:t>8</a:t>
            </a:fld>
            <a:endParaRPr lang="en-US" altLang="en-US">
              <a:cs typeface="Arial" panose="020B0604020202020204" pitchFamily="34" charset="0"/>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384016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52800" y="3581400"/>
            <a:ext cx="914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341" name="TextBox 8"/>
          <p:cNvSpPr txBox="1">
            <a:spLocks noChangeArrowheads="1"/>
          </p:cNvSpPr>
          <p:nvPr/>
        </p:nvSpPr>
        <p:spPr bwMode="auto">
          <a:xfrm>
            <a:off x="4743450" y="31813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dirty="0">
                <a:solidFill>
                  <a:srgbClr val="000000"/>
                </a:solidFill>
                <a:cs typeface="Arial" panose="020B0604020202020204" pitchFamily="34" charset="0"/>
              </a:rPr>
              <a:t>Expiration Date</a:t>
            </a:r>
            <a:r>
              <a:rPr lang="en-US" altLang="en-US" dirty="0">
                <a:solidFill>
                  <a:srgbClr val="000000"/>
                </a:solidFill>
                <a:cs typeface="Arial" panose="020B0604020202020204" pitchFamily="34" charset="0"/>
              </a:rPr>
              <a:t>:  Per §63.0101 must be valid, or expired within 4 years.</a:t>
            </a:r>
          </a:p>
        </p:txBody>
      </p:sp>
      <p:cxnSp>
        <p:nvCxnSpPr>
          <p:cNvPr id="11" name="Straight Connector 10"/>
          <p:cNvCxnSpPr>
            <a:stCxn id="8" idx="3"/>
            <a:endCxn id="14341" idx="1"/>
          </p:cNvCxnSpPr>
          <p:nvPr/>
        </p:nvCxnSpPr>
        <p:spPr>
          <a:xfrm flipV="1">
            <a:off x="4267200" y="3643313"/>
            <a:ext cx="476250" cy="90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3352800"/>
            <a:ext cx="12192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4" name="Straight Connector 13"/>
          <p:cNvCxnSpPr>
            <a:endCxn id="14345" idx="1"/>
          </p:cNvCxnSpPr>
          <p:nvPr/>
        </p:nvCxnSpPr>
        <p:spPr>
          <a:xfrm flipV="1">
            <a:off x="1600200" y="2538413"/>
            <a:ext cx="3133725" cy="8143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345" name="TextBox 16"/>
          <p:cNvSpPr txBox="1">
            <a:spLocks noChangeArrowheads="1"/>
          </p:cNvSpPr>
          <p:nvPr/>
        </p:nvSpPr>
        <p:spPr bwMode="auto">
          <a:xfrm>
            <a:off x="4733925" y="20764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000000"/>
                </a:solidFill>
                <a:cs typeface="Arial" panose="020B0604020202020204" pitchFamily="34" charset="0"/>
              </a:rPr>
              <a:t>Photograph</a:t>
            </a:r>
            <a:r>
              <a:rPr lang="en-US" altLang="en-US">
                <a:solidFill>
                  <a:srgbClr val="000000"/>
                </a:solidFill>
                <a:cs typeface="Arial" panose="020B0604020202020204" pitchFamily="34" charset="0"/>
              </a:rPr>
              <a:t>:  Texas law requires the ID to have a photograph of the voter.</a:t>
            </a:r>
          </a:p>
        </p:txBody>
      </p:sp>
      <p:sp>
        <p:nvSpPr>
          <p:cNvPr id="21" name="Rectangle 20"/>
          <p:cNvSpPr/>
          <p:nvPr/>
        </p:nvSpPr>
        <p:spPr>
          <a:xfrm>
            <a:off x="1600200" y="3998913"/>
            <a:ext cx="1295400"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347" name="TextBox 23"/>
          <p:cNvSpPr txBox="1">
            <a:spLocks noChangeArrowheads="1"/>
          </p:cNvSpPr>
          <p:nvPr/>
        </p:nvSpPr>
        <p:spPr bwMode="auto">
          <a:xfrm>
            <a:off x="4830763" y="4354513"/>
            <a:ext cx="3332162" cy="2032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a:solidFill>
                  <a:srgbClr val="000000"/>
                </a:solidFill>
                <a:cs typeface="Arial" panose="020B0604020202020204" pitchFamily="34" charset="0"/>
              </a:rPr>
              <a:t>Name</a:t>
            </a:r>
            <a:r>
              <a:rPr lang="en-US" altLang="en-US">
                <a:solidFill>
                  <a:srgbClr val="000000"/>
                </a:solidFill>
                <a:cs typeface="Arial" panose="020B0604020202020204" pitchFamily="34" charset="0"/>
              </a:rPr>
              <a:t>: If the voter’s name on list of registered voters in the precinct, does not match exactly  to the ID provided, a “Substantially Similar Name Affidavit” must be completed by the voter.</a:t>
            </a:r>
          </a:p>
        </p:txBody>
      </p:sp>
      <p:cxnSp>
        <p:nvCxnSpPr>
          <p:cNvPr id="29" name="Straight Connector 28"/>
          <p:cNvCxnSpPr/>
          <p:nvPr/>
        </p:nvCxnSpPr>
        <p:spPr>
          <a:xfrm>
            <a:off x="2990850" y="4505325"/>
            <a:ext cx="1839913" cy="969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907260" y="381000"/>
            <a:ext cx="7196137" cy="1143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dirty="0">
                <a:effectLst/>
              </a:rPr>
              <a:t>Driver’s License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2667000"/>
            <a:ext cx="41703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52800" y="3581400"/>
            <a:ext cx="990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88" name="TextBox 8"/>
          <p:cNvSpPr txBox="1">
            <a:spLocks noChangeArrowheads="1"/>
          </p:cNvSpPr>
          <p:nvPr/>
        </p:nvSpPr>
        <p:spPr bwMode="auto">
          <a:xfrm>
            <a:off x="4743450" y="31813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dirty="0">
                <a:solidFill>
                  <a:srgbClr val="000000"/>
                </a:solidFill>
                <a:cs typeface="Arial" panose="020B0604020202020204" pitchFamily="34" charset="0"/>
              </a:rPr>
              <a:t>Expiration Date</a:t>
            </a:r>
            <a:r>
              <a:rPr lang="en-US" altLang="en-US" dirty="0">
                <a:solidFill>
                  <a:srgbClr val="000000"/>
                </a:solidFill>
                <a:cs typeface="Arial" panose="020B0604020202020204" pitchFamily="34" charset="0"/>
              </a:rPr>
              <a:t>:  Per §63.0101 must be valid, or expired within 4 years.</a:t>
            </a:r>
          </a:p>
        </p:txBody>
      </p:sp>
      <p:cxnSp>
        <p:nvCxnSpPr>
          <p:cNvPr id="11" name="Straight Connector 10"/>
          <p:cNvCxnSpPr>
            <a:stCxn id="8" idx="3"/>
            <a:endCxn id="16388" idx="1"/>
          </p:cNvCxnSpPr>
          <p:nvPr/>
        </p:nvCxnSpPr>
        <p:spPr>
          <a:xfrm flipV="1">
            <a:off x="4343400" y="3643313"/>
            <a:ext cx="400050" cy="90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3352800"/>
            <a:ext cx="12192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4" name="Straight Connector 13"/>
          <p:cNvCxnSpPr>
            <a:endCxn id="16392" idx="1"/>
          </p:cNvCxnSpPr>
          <p:nvPr/>
        </p:nvCxnSpPr>
        <p:spPr>
          <a:xfrm flipV="1">
            <a:off x="1600200" y="2538413"/>
            <a:ext cx="3133725" cy="8143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392" name="TextBox 16"/>
          <p:cNvSpPr txBox="1">
            <a:spLocks noChangeArrowheads="1"/>
          </p:cNvSpPr>
          <p:nvPr/>
        </p:nvSpPr>
        <p:spPr bwMode="auto">
          <a:xfrm>
            <a:off x="4733925" y="2076450"/>
            <a:ext cx="2971800"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000000"/>
                </a:solidFill>
                <a:cs typeface="Arial" panose="020B0604020202020204" pitchFamily="34" charset="0"/>
              </a:rPr>
              <a:t>Photograph</a:t>
            </a:r>
            <a:r>
              <a:rPr lang="en-US" altLang="en-US">
                <a:solidFill>
                  <a:srgbClr val="000000"/>
                </a:solidFill>
                <a:cs typeface="Arial" panose="020B0604020202020204" pitchFamily="34" charset="0"/>
              </a:rPr>
              <a:t>:  Texas law requires the ID to have a photograph of the voter.</a:t>
            </a:r>
          </a:p>
        </p:txBody>
      </p:sp>
      <p:sp>
        <p:nvSpPr>
          <p:cNvPr id="21" name="Rectangle 20"/>
          <p:cNvSpPr/>
          <p:nvPr/>
        </p:nvSpPr>
        <p:spPr>
          <a:xfrm>
            <a:off x="1600200" y="3998913"/>
            <a:ext cx="1295400"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94" name="TextBox 23"/>
          <p:cNvSpPr txBox="1">
            <a:spLocks noChangeArrowheads="1"/>
          </p:cNvSpPr>
          <p:nvPr/>
        </p:nvSpPr>
        <p:spPr bwMode="auto">
          <a:xfrm>
            <a:off x="4733925" y="4238625"/>
            <a:ext cx="3200400" cy="2032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u="sng">
                <a:solidFill>
                  <a:srgbClr val="000000"/>
                </a:solidFill>
                <a:cs typeface="Arial" panose="020B0604020202020204" pitchFamily="34" charset="0"/>
              </a:rPr>
              <a:t>Name</a:t>
            </a:r>
            <a:r>
              <a:rPr lang="en-US" altLang="en-US">
                <a:solidFill>
                  <a:srgbClr val="000000"/>
                </a:solidFill>
                <a:cs typeface="Arial" panose="020B0604020202020204" pitchFamily="34" charset="0"/>
              </a:rPr>
              <a:t>: If the voter’s name on list of registered voters in the precinct, does not match exactly  to the ID provided, a “Substantially Similar Name Affidavit” must be completed by the voter.</a:t>
            </a:r>
          </a:p>
        </p:txBody>
      </p:sp>
      <p:cxnSp>
        <p:nvCxnSpPr>
          <p:cNvPr id="29" name="Straight Connector 28"/>
          <p:cNvCxnSpPr>
            <a:endCxn id="16394" idx="1"/>
          </p:cNvCxnSpPr>
          <p:nvPr/>
        </p:nvCxnSpPr>
        <p:spPr>
          <a:xfrm>
            <a:off x="2895600" y="4132263"/>
            <a:ext cx="1838325" cy="11223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907260" y="304800"/>
            <a:ext cx="7196137" cy="1143000"/>
          </a:xfrm>
          <a:prstGeom prst="rect">
            <a:avLst/>
          </a:prstGeom>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dirty="0">
                <a:effectLst/>
              </a:rPr>
              <a:t>Texas Personal Identification Card</a:t>
            </a:r>
          </a:p>
        </p:txBody>
      </p:sp>
    </p:spTree>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39605</TotalTime>
  <Words>2811</Words>
  <Application>Microsoft Office PowerPoint</Application>
  <PresentationFormat>On-screen Show (4:3)</PresentationFormat>
  <Paragraphs>341</Paragraphs>
  <Slides>42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3" baseType="lpstr">
      <vt:lpstr>Arial</vt:lpstr>
      <vt:lpstr>Calibri</vt:lpstr>
      <vt:lpstr>Century Gothic</vt:lpstr>
      <vt:lpstr>Georgia</vt:lpstr>
      <vt:lpstr>Monotype Sorts</vt:lpstr>
      <vt:lpstr>Times New Roman</vt:lpstr>
      <vt:lpstr>Trebuchet MS</vt:lpstr>
      <vt:lpstr>Wingdings</vt:lpstr>
      <vt:lpstr>Slipstream</vt:lpstr>
      <vt:lpstr>Acrobat Document</vt:lpstr>
      <vt:lpstr>Document</vt:lpstr>
      <vt:lpstr>Armstrong County Election Worker  Training  September2024 </vt:lpstr>
      <vt:lpstr>PowerPoint Presentation</vt:lpstr>
      <vt:lpstr>Early Voting Dates and Times  October 21st-25th 8AM-5PM October 26th 7AM-7PM October 27th 9AM-3PM October 28-November 1 7AM-7PM </vt:lpstr>
      <vt:lpstr>Early Voting Location</vt:lpstr>
      <vt:lpstr>PowerPoint Presentation</vt:lpstr>
      <vt:lpstr>PowerPoint Presentation</vt:lpstr>
      <vt:lpstr>PowerPoint Presentation</vt:lpstr>
      <vt:lpstr>PowerPoint Presentation</vt:lpstr>
      <vt:lpstr>PowerPoint Presentation</vt:lpstr>
      <vt:lpstr>PowerPoint Presentation</vt:lpstr>
      <vt:lpstr>7 Acceptable forms of  Photo ID</vt:lpstr>
      <vt:lpstr>Unacceptable forms of ID</vt:lpstr>
      <vt:lpstr>PowerPoint Presentation</vt:lpstr>
      <vt:lpstr>Reasonable Impediment Declaration </vt:lpstr>
      <vt:lpstr>What if a Voter does not have any of these forms of photo ID</vt:lpstr>
      <vt:lpstr>PowerPoint Presentation</vt:lpstr>
      <vt:lpstr>PowerPoint Presentation</vt:lpstr>
      <vt:lpstr>Personnel Guidelines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8, 2010  JOINT ELECTION Early Voting Training Class</dc:title>
  <dc:creator>Danda DP. Parker</dc:creator>
  <cp:lastModifiedBy>Bobby Wilkerson</cp:lastModifiedBy>
  <cp:revision>283</cp:revision>
  <cp:lastPrinted>2016-02-02T15:16:07Z</cp:lastPrinted>
  <dcterms:created xsi:type="dcterms:W3CDTF">1601-01-01T00:00:00Z</dcterms:created>
  <dcterms:modified xsi:type="dcterms:W3CDTF">2024-10-08T20:00:57Z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TC010689901033</vt:lpwstr>
  </property>
</Properties>
</file>